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Roboto"/>
      <p:regular r:id="rId78"/>
      <p:bold r:id="rId79"/>
      <p:italic r:id="rId80"/>
      <p:boldItalic r:id="rId81"/>
    </p:embeddedFont>
    <p:embeddedFont>
      <p:font typeface="Nunit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140017-772D-42FE-B818-7D8877913BA0}">
  <a:tblStyle styleId="{41140017-772D-42FE-B818-7D8877913B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Nunito-italic.fntdata"/><Relationship Id="rId83" Type="http://schemas.openxmlformats.org/officeDocument/2006/relationships/font" Target="fonts/Nunito-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Nunito-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italic.fntdata"/><Relationship Id="rId82" Type="http://schemas.openxmlformats.org/officeDocument/2006/relationships/font" Target="fonts/Nunito-regular.fnt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oboto-bold.fntdata"/><Relationship Id="rId34" Type="http://schemas.openxmlformats.org/officeDocument/2006/relationships/slide" Target="slides/slide28.xml"/><Relationship Id="rId78" Type="http://schemas.openxmlformats.org/officeDocument/2006/relationships/font" Target="fonts/Robo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2c7e00b3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2c7e00b3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2c7e00b3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2c7e00b3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2c7e00b3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2c7e00b3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2c7e00b3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2c7e00b3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2c7e00b3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2c7e00b3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2c7e00b3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2c7e00b3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2c7e00b3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2c7e00b3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2c7e00b35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2c7e00b3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2c7e00b3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2c7e00b35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2c7e00b3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2c7e00b3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2c7e00b3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2c7e00b3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2c7e00b3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2c7e00b3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2c7e00b3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2c7e00b3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2c7e00b35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2c7e00b35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2c7e00b3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2c7e00b3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2c7e00b3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2c7e00b3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2c7e00b3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2c7e00b3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2c7e00b35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2c7e00b35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2c7e00b3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2c7e00b3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2c7e00b3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2c7e00b3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2c7e00b3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2c7e00b3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2c7e00b3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2c7e00b3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2c7e00b3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2c7e00b3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2c7e00b35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2c7e00b35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2c7e00b35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2c7e00b3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2c7e00b35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2c7e00b35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2c7e00b35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2c7e00b35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2c7e00b3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2c7e00b3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2c7e00b3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2c7e00b3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2c7e00b35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2c7e00b35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2c7e00b35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2c7e00b35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2c7e00b35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2c7e00b35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2c7e00b3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2c7e00b3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2c7e00b35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2c7e00b35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2c7e00b3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c2c7e00b3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c2c7e00b35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c2c7e00b35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cb2ee65d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cb2ee65d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b2ee65d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cb2ee65d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b2ee65d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cb2ee65d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cb2ee65d7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cb2ee65d7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b2ee65d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cb2ee65d7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b2ee65d7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cb2ee65d7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cb2ee65d7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cb2ee65d7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2c7e00b3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2c7e00b3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cb2ee65d7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cb2ee65d7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cb2ee65d7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cb2ee65d7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b2ee65d7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cb2ee65d7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cb2ee65d7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cb2ee65d7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cb2ee65d7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cb2ee65d7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cb2ee65d7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cb2ee65d7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b2ee65d7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cb2ee65d7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cb2ee65d7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cb2ee65d7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b2ee65d7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cb2ee65d7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cb2ee65d7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cb2ee65d7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2c7e00b3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2c7e00b3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cb2ee65d7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cb2ee65d7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b2ee65d7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b2ee65d7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cb2ee65d7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cb2ee65d7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8f35cfb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8f35cfb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8f35cfbd6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8f35cfbd6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8f35cfbd6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8f35cfbd6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8f35cfbd6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8f35cfbd6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8f35cfbd6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8f35cfbd6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8f35cfbd6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8f35cfbd6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8f35cfbd6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8f35cfbd6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2c7e00b3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2c7e00b3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8f35cfbd6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8f35cfbd6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8f35cfbd6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8f35cfbd6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2c7e00b3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2c7e00b3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2c7e00b3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2c7e00b3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0.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0.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20.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0.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1" Type="http://schemas.openxmlformats.org/officeDocument/2006/relationships/hyperlink" Target="https://www.freecodecamp.org/news/a-beginners-guide-to-docker-how-to-create-a-client-server-side-with-docker-compose-12c8cf0ae0aa/" TargetMode="External"/><Relationship Id="rId10" Type="http://schemas.openxmlformats.org/officeDocument/2006/relationships/hyperlink" Target="https://www.docker.com/blog/" TargetMode="External"/><Relationship Id="rId13" Type="http://schemas.openxmlformats.org/officeDocument/2006/relationships/hyperlink" Target="https://forums.docker.com/" TargetMode="External"/><Relationship Id="rId12" Type="http://schemas.openxmlformats.org/officeDocument/2006/relationships/hyperlink" Target="https://stackoverflow.com/questions/tagged/docker" TargetMode="External"/><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30.png"/><Relationship Id="rId4" Type="http://schemas.openxmlformats.org/officeDocument/2006/relationships/hyperlink" Target="https://www.docker.com/" TargetMode="External"/><Relationship Id="rId9" Type="http://schemas.openxmlformats.org/officeDocument/2006/relationships/hyperlink" Target="https://www.amazon.com/Docker-Up-Running-Shipping-Applications/dp/1492036730" TargetMode="External"/><Relationship Id="rId5" Type="http://schemas.openxmlformats.org/officeDocument/2006/relationships/hyperlink" Target="https://www.docker.com/get-started/" TargetMode="External"/><Relationship Id="rId6" Type="http://schemas.openxmlformats.org/officeDocument/2006/relationships/hyperlink" Target="https://www.udemy.com/course/docker-mastery/" TargetMode="External"/><Relationship Id="rId7" Type="http://schemas.openxmlformats.org/officeDocument/2006/relationships/hyperlink" Target="https://www.youtube.com/watch?v=YFl2mCHdv24" TargetMode="External"/><Relationship Id="rId8" Type="http://schemas.openxmlformats.org/officeDocument/2006/relationships/hyperlink" Target="https://www.amazon.com/Docker-Deep-Dive-Nigel-Poulton/dp/1521822808"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14325" y="1819275"/>
            <a:ext cx="8222100" cy="93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Dockers 2024</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Raúl Pucheta Barranco</a:t>
            </a:r>
            <a:endParaRPr/>
          </a:p>
        </p:txBody>
      </p:sp>
      <p:pic>
        <p:nvPicPr>
          <p:cNvPr id="69" name="Google Shape;69;p13"/>
          <p:cNvPicPr preferRelativeResize="0"/>
          <p:nvPr/>
        </p:nvPicPr>
        <p:blipFill>
          <a:blip r:embed="rId3">
            <a:alphaModFix/>
          </a:blip>
          <a:stretch>
            <a:fillRect/>
          </a:stretch>
        </p:blipFill>
        <p:spPr>
          <a:xfrm>
            <a:off x="5619263" y="1462313"/>
            <a:ext cx="2562225" cy="1914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5</a:t>
            </a:r>
            <a:r>
              <a:rPr lang="es"/>
              <a:t>.- Instalación </a:t>
            </a:r>
            <a:endParaRPr/>
          </a:p>
        </p:txBody>
      </p:sp>
      <p:sp>
        <p:nvSpPr>
          <p:cNvPr id="139" name="Google Shape;139;p22"/>
          <p:cNvSpPr txBox="1"/>
          <p:nvPr>
            <p:ph idx="1" type="body"/>
          </p:nvPr>
        </p:nvSpPr>
        <p:spPr>
          <a:xfrm>
            <a:off x="226075" y="1465800"/>
            <a:ext cx="2808000" cy="47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800"/>
              <a:t>Windows</a:t>
            </a:r>
            <a:endParaRPr sz="1800"/>
          </a:p>
        </p:txBody>
      </p:sp>
      <p:sp>
        <p:nvSpPr>
          <p:cNvPr id="140" name="Google Shape;140;p22"/>
          <p:cNvSpPr txBox="1"/>
          <p:nvPr/>
        </p:nvSpPr>
        <p:spPr>
          <a:xfrm>
            <a:off x="4056650" y="845700"/>
            <a:ext cx="51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41" name="Google Shape;141;p22"/>
          <p:cNvSpPr txBox="1"/>
          <p:nvPr/>
        </p:nvSpPr>
        <p:spPr>
          <a:xfrm>
            <a:off x="3554525" y="211425"/>
            <a:ext cx="5483700" cy="4757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oboto"/>
              <a:buAutoNum type="arabicParenR"/>
            </a:pPr>
            <a:r>
              <a:rPr lang="es" sz="1800">
                <a:solidFill>
                  <a:schemeClr val="lt2"/>
                </a:solidFill>
                <a:latin typeface="Roboto"/>
                <a:ea typeface="Roboto"/>
                <a:cs typeface="Roboto"/>
                <a:sym typeface="Roboto"/>
              </a:rPr>
              <a:t>Descarga Docker Desktop para Windows desde la página oficial: Docker Hub.</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AutoNum type="arabicParenR"/>
            </a:pPr>
            <a:r>
              <a:rPr lang="es" sz="1800">
                <a:solidFill>
                  <a:schemeClr val="lt2"/>
                </a:solidFill>
                <a:latin typeface="Roboto"/>
                <a:ea typeface="Roboto"/>
                <a:cs typeface="Roboto"/>
                <a:sym typeface="Roboto"/>
              </a:rPr>
              <a:t>Ejecuta el instalador descargado y sigue las instrucciones. Asegúrate de tener habilitadas las características de virtualización en la BIOS de tu sistema.</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AutoNum type="arabicParenR"/>
            </a:pPr>
            <a:r>
              <a:rPr lang="es" sz="1800">
                <a:solidFill>
                  <a:schemeClr val="lt2"/>
                </a:solidFill>
                <a:latin typeface="Roboto"/>
                <a:ea typeface="Roboto"/>
                <a:cs typeface="Roboto"/>
                <a:sym typeface="Roboto"/>
              </a:rPr>
              <a:t>Inicia Docker Desktop una vez completada la instalación.</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AutoNum type="arabicParenR"/>
            </a:pPr>
            <a:r>
              <a:rPr lang="es" sz="1800">
                <a:solidFill>
                  <a:schemeClr val="lt2"/>
                </a:solidFill>
                <a:latin typeface="Roboto"/>
                <a:ea typeface="Roboto"/>
                <a:cs typeface="Roboto"/>
                <a:sym typeface="Roboto"/>
              </a:rPr>
              <a:t>Verifica la instalación: Abre una terminal (puedes usar PowerShell) y ejecuta </a:t>
            </a:r>
            <a:br>
              <a:rPr lang="es" sz="1800">
                <a:solidFill>
                  <a:schemeClr val="lt2"/>
                </a:solidFill>
                <a:latin typeface="Roboto"/>
                <a:ea typeface="Roboto"/>
                <a:cs typeface="Roboto"/>
                <a:sym typeface="Roboto"/>
              </a:rPr>
            </a:br>
            <a:r>
              <a:rPr lang="es" sz="1800">
                <a:solidFill>
                  <a:schemeClr val="accent1"/>
                </a:solidFill>
                <a:latin typeface="Nunito"/>
                <a:ea typeface="Nunito"/>
                <a:cs typeface="Nunito"/>
                <a:sym typeface="Nunito"/>
              </a:rPr>
              <a:t>docker run hello-world </a:t>
            </a:r>
            <a:br>
              <a:rPr lang="es" sz="1800">
                <a:solidFill>
                  <a:schemeClr val="lt2"/>
                </a:solidFill>
                <a:latin typeface="Roboto"/>
                <a:ea typeface="Roboto"/>
                <a:cs typeface="Roboto"/>
                <a:sym typeface="Roboto"/>
              </a:rPr>
            </a:br>
            <a:r>
              <a:rPr lang="es" sz="1800">
                <a:solidFill>
                  <a:schemeClr val="lt2"/>
                </a:solidFill>
                <a:latin typeface="Roboto"/>
                <a:ea typeface="Roboto"/>
                <a:cs typeface="Roboto"/>
                <a:sym typeface="Roboto"/>
              </a:rPr>
              <a:t>para comprobar que Docker funciona correctamente.</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p:txBody>
      </p:sp>
      <p:pic>
        <p:nvPicPr>
          <p:cNvPr id="142" name="Google Shape;142;p22"/>
          <p:cNvPicPr preferRelativeResize="0"/>
          <p:nvPr/>
        </p:nvPicPr>
        <p:blipFill>
          <a:blip r:embed="rId3">
            <a:alphaModFix/>
          </a:blip>
          <a:stretch>
            <a:fillRect/>
          </a:stretch>
        </p:blipFill>
        <p:spPr>
          <a:xfrm>
            <a:off x="443725" y="2365275"/>
            <a:ext cx="2247249" cy="1982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5</a:t>
            </a:r>
            <a:r>
              <a:rPr lang="es"/>
              <a:t>- Instalación </a:t>
            </a:r>
            <a:endParaRPr/>
          </a:p>
        </p:txBody>
      </p:sp>
      <p:sp>
        <p:nvSpPr>
          <p:cNvPr id="148" name="Google Shape;148;p23"/>
          <p:cNvSpPr txBox="1"/>
          <p:nvPr>
            <p:ph idx="1" type="body"/>
          </p:nvPr>
        </p:nvSpPr>
        <p:spPr>
          <a:xfrm>
            <a:off x="226075" y="1465800"/>
            <a:ext cx="2808000" cy="47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800"/>
              <a:t>macOs</a:t>
            </a:r>
            <a:endParaRPr sz="1800"/>
          </a:p>
        </p:txBody>
      </p:sp>
      <p:sp>
        <p:nvSpPr>
          <p:cNvPr id="149" name="Google Shape;149;p23"/>
          <p:cNvSpPr txBox="1"/>
          <p:nvPr/>
        </p:nvSpPr>
        <p:spPr>
          <a:xfrm>
            <a:off x="4056650" y="845700"/>
            <a:ext cx="51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50" name="Google Shape;150;p23"/>
          <p:cNvSpPr txBox="1"/>
          <p:nvPr/>
        </p:nvSpPr>
        <p:spPr>
          <a:xfrm>
            <a:off x="3567725" y="66000"/>
            <a:ext cx="5483700" cy="501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sz="1800">
                <a:solidFill>
                  <a:schemeClr val="lt2"/>
                </a:solidFill>
                <a:latin typeface="Roboto"/>
                <a:ea typeface="Roboto"/>
                <a:cs typeface="Roboto"/>
                <a:sym typeface="Roboto"/>
              </a:rPr>
              <a:t>1) </a:t>
            </a:r>
            <a:r>
              <a:rPr lang="es" sz="1800">
                <a:solidFill>
                  <a:schemeClr val="lt2"/>
                </a:solidFill>
                <a:latin typeface="Roboto"/>
                <a:ea typeface="Roboto"/>
                <a:cs typeface="Roboto"/>
                <a:sym typeface="Roboto"/>
              </a:rPr>
              <a:t>Descarga Docker Desktop para Mac desde la página oficial: Docker Hub.</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rPr lang="es" sz="1800">
                <a:solidFill>
                  <a:schemeClr val="lt2"/>
                </a:solidFill>
                <a:latin typeface="Roboto"/>
                <a:ea typeface="Roboto"/>
                <a:cs typeface="Roboto"/>
                <a:sym typeface="Roboto"/>
              </a:rPr>
              <a:t>2) Abre el archivo .dmg descargado y arrastra el icono de Docker a la carpeta de Aplicaciones.</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rPr lang="es" sz="1800">
                <a:solidFill>
                  <a:schemeClr val="lt2"/>
                </a:solidFill>
                <a:latin typeface="Roboto"/>
                <a:ea typeface="Roboto"/>
                <a:cs typeface="Roboto"/>
                <a:sym typeface="Roboto"/>
              </a:rPr>
              <a:t>3) Inicia Docker Desktop desde la carpeta de Aplicaciones.</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rPr lang="es" sz="1800">
                <a:solidFill>
                  <a:schemeClr val="lt2"/>
                </a:solidFill>
                <a:latin typeface="Roboto"/>
                <a:ea typeface="Roboto"/>
                <a:cs typeface="Roboto"/>
                <a:sym typeface="Roboto"/>
              </a:rPr>
              <a:t>4) Dale los permisos necesarios a Docker si tu sistema operativo lo solicita durante el primer inicio.</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rPr lang="es" sz="1800">
                <a:solidFill>
                  <a:schemeClr val="lt2"/>
                </a:solidFill>
                <a:latin typeface="Roboto"/>
                <a:ea typeface="Roboto"/>
                <a:cs typeface="Roboto"/>
                <a:sym typeface="Roboto"/>
              </a:rPr>
              <a:t>5) Verifica la instalación: Abre una terminal y ejecuta</a:t>
            </a:r>
            <a:br>
              <a:rPr lang="es" sz="1800">
                <a:solidFill>
                  <a:schemeClr val="lt2"/>
                </a:solidFill>
                <a:latin typeface="Roboto"/>
                <a:ea typeface="Roboto"/>
                <a:cs typeface="Roboto"/>
                <a:sym typeface="Roboto"/>
              </a:rPr>
            </a:br>
            <a:r>
              <a:rPr lang="es" sz="1800">
                <a:solidFill>
                  <a:schemeClr val="lt2"/>
                </a:solidFill>
                <a:latin typeface="Roboto"/>
                <a:ea typeface="Roboto"/>
                <a:cs typeface="Roboto"/>
                <a:sym typeface="Roboto"/>
              </a:rPr>
              <a:t> </a:t>
            </a:r>
            <a:r>
              <a:rPr lang="es" sz="1800">
                <a:solidFill>
                  <a:schemeClr val="accent1"/>
                </a:solidFill>
                <a:latin typeface="Nunito"/>
                <a:ea typeface="Nunito"/>
                <a:cs typeface="Nunito"/>
                <a:sym typeface="Nunito"/>
              </a:rPr>
              <a:t>docker run hello-world</a:t>
            </a:r>
            <a:br>
              <a:rPr lang="es" sz="1800">
                <a:solidFill>
                  <a:schemeClr val="lt2"/>
                </a:solidFill>
                <a:latin typeface="Roboto"/>
                <a:ea typeface="Roboto"/>
                <a:cs typeface="Roboto"/>
                <a:sym typeface="Roboto"/>
              </a:rPr>
            </a:br>
            <a:r>
              <a:rPr lang="es" sz="1800">
                <a:solidFill>
                  <a:schemeClr val="lt2"/>
                </a:solidFill>
                <a:latin typeface="Roboto"/>
                <a:ea typeface="Roboto"/>
                <a:cs typeface="Roboto"/>
                <a:sym typeface="Roboto"/>
              </a:rPr>
              <a:t> para asegurarte de que Docker está funcionando correctamente.</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p:txBody>
      </p:sp>
      <p:pic>
        <p:nvPicPr>
          <p:cNvPr id="151" name="Google Shape;151;p23"/>
          <p:cNvPicPr preferRelativeResize="0"/>
          <p:nvPr/>
        </p:nvPicPr>
        <p:blipFill>
          <a:blip r:embed="rId3">
            <a:alphaModFix/>
          </a:blip>
          <a:stretch>
            <a:fillRect/>
          </a:stretch>
        </p:blipFill>
        <p:spPr>
          <a:xfrm>
            <a:off x="385813" y="2095600"/>
            <a:ext cx="2488525" cy="248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6.- Esenciales Dockerfile</a:t>
            </a:r>
            <a:endParaRPr/>
          </a:p>
        </p:txBody>
      </p:sp>
      <p:sp>
        <p:nvSpPr>
          <p:cNvPr id="157" name="Google Shape;157;p24"/>
          <p:cNvSpPr txBox="1"/>
          <p:nvPr/>
        </p:nvSpPr>
        <p:spPr>
          <a:xfrm>
            <a:off x="158575" y="819250"/>
            <a:ext cx="8892900" cy="41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lt2"/>
                </a:solidFill>
                <a:latin typeface="Roboto"/>
                <a:ea typeface="Roboto"/>
                <a:cs typeface="Roboto"/>
                <a:sym typeface="Roboto"/>
              </a:rPr>
              <a:t>¿Qué es Dockerfile?</a:t>
            </a:r>
            <a:br>
              <a:rPr lang="es" sz="1800">
                <a:solidFill>
                  <a:schemeClr val="lt2"/>
                </a:solidFill>
                <a:latin typeface="Roboto"/>
                <a:ea typeface="Roboto"/>
                <a:cs typeface="Roboto"/>
                <a:sym typeface="Roboto"/>
              </a:rPr>
            </a:br>
            <a:r>
              <a:rPr lang="es" sz="1500">
                <a:solidFill>
                  <a:schemeClr val="lt2"/>
                </a:solidFill>
                <a:latin typeface="Roboto"/>
                <a:ea typeface="Roboto"/>
                <a:cs typeface="Roboto"/>
                <a:sym typeface="Roboto"/>
              </a:rPr>
              <a:t>Dockerfile, es básicamente un archivo de texto que contiene todas las instrucciones necesarias para construir una imagen de Docker.</a:t>
            </a:r>
            <a:br>
              <a:rPr lang="es" sz="1800">
                <a:solidFill>
                  <a:schemeClr val="lt2"/>
                </a:solidFill>
                <a:latin typeface="Roboto"/>
                <a:ea typeface="Roboto"/>
                <a:cs typeface="Roboto"/>
                <a:sym typeface="Roboto"/>
              </a:rPr>
            </a:br>
            <a:br>
              <a:rPr lang="es" sz="1800">
                <a:solidFill>
                  <a:schemeClr val="lt2"/>
                </a:solidFill>
                <a:latin typeface="Roboto"/>
                <a:ea typeface="Roboto"/>
                <a:cs typeface="Roboto"/>
                <a:sym typeface="Roboto"/>
              </a:rPr>
            </a:br>
            <a:r>
              <a:rPr b="1" lang="es" sz="1800">
                <a:solidFill>
                  <a:schemeClr val="lt2"/>
                </a:solidFill>
                <a:latin typeface="Roboto"/>
                <a:ea typeface="Roboto"/>
                <a:cs typeface="Roboto"/>
                <a:sym typeface="Roboto"/>
              </a:rPr>
              <a:t>Tipos instrucciones básicas Dockerfile:</a:t>
            </a:r>
            <a:br>
              <a:rPr b="1" lang="es" sz="1800">
                <a:solidFill>
                  <a:schemeClr val="lt2"/>
                </a:solidFill>
                <a:latin typeface="Roboto"/>
                <a:ea typeface="Roboto"/>
                <a:cs typeface="Roboto"/>
                <a:sym typeface="Roboto"/>
              </a:rPr>
            </a:br>
            <a:r>
              <a:rPr b="1" lang="es" sz="1500">
                <a:solidFill>
                  <a:schemeClr val="lt2"/>
                </a:solidFill>
                <a:latin typeface="Roboto"/>
                <a:ea typeface="Roboto"/>
                <a:cs typeface="Roboto"/>
                <a:sym typeface="Roboto"/>
              </a:rPr>
              <a:t>FROM: </a:t>
            </a:r>
            <a:r>
              <a:rPr lang="es" sz="1500">
                <a:solidFill>
                  <a:schemeClr val="lt2"/>
                </a:solidFill>
                <a:latin typeface="Roboto"/>
                <a:ea typeface="Roboto"/>
                <a:cs typeface="Roboto"/>
                <a:sym typeface="Roboto"/>
              </a:rPr>
              <a:t>Especifica la imagen base desde la cual se construye la nueva imagen. Por ejemplo, FROM ubuntu:18.04 indica que la imagen se basará en Ubuntu 18.04.</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b="1" lang="es" sz="1500">
                <a:solidFill>
                  <a:schemeClr val="lt2"/>
                </a:solidFill>
                <a:latin typeface="Roboto"/>
                <a:ea typeface="Roboto"/>
                <a:cs typeface="Roboto"/>
                <a:sym typeface="Roboto"/>
              </a:rPr>
              <a:t>RUN: </a:t>
            </a:r>
            <a:r>
              <a:rPr lang="es" sz="1500">
                <a:solidFill>
                  <a:schemeClr val="lt2"/>
                </a:solidFill>
                <a:latin typeface="Roboto"/>
                <a:ea typeface="Roboto"/>
                <a:cs typeface="Roboto"/>
                <a:sym typeface="Roboto"/>
              </a:rPr>
              <a:t>Ejecuta comandos en la capa superior de la imagen y confirma los resultados. Se usa comúnmente para instalar software necesario en la imagen. Por ejemplo, RUN apt-get update &amp;&amp; apt-get install -y nginx.</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b="1" lang="es" sz="1500">
                <a:solidFill>
                  <a:schemeClr val="lt2"/>
                </a:solidFill>
                <a:latin typeface="Roboto"/>
                <a:ea typeface="Roboto"/>
                <a:cs typeface="Roboto"/>
                <a:sym typeface="Roboto"/>
              </a:rPr>
              <a:t>CMD:</a:t>
            </a:r>
            <a:r>
              <a:rPr lang="es" sz="1500">
                <a:solidFill>
                  <a:schemeClr val="lt2"/>
                </a:solidFill>
                <a:latin typeface="Roboto"/>
                <a:ea typeface="Roboto"/>
                <a:cs typeface="Roboto"/>
                <a:sym typeface="Roboto"/>
              </a:rPr>
              <a:t> Proporciona los comandos por defecto para un contenedor en ejecución. Estos comandos se pueden sobrescribir desde la línea de comandos cuando el contenedor se inicia. Por ejemplo, CMD ["echo", "Hello World"].</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6</a:t>
            </a:r>
            <a:r>
              <a:rPr lang="es"/>
              <a:t>.- Esenciales Dockerfile</a:t>
            </a:r>
            <a:endParaRPr/>
          </a:p>
        </p:txBody>
      </p:sp>
      <p:sp>
        <p:nvSpPr>
          <p:cNvPr id="163" name="Google Shape;163;p25"/>
          <p:cNvSpPr txBox="1"/>
          <p:nvPr/>
        </p:nvSpPr>
        <p:spPr>
          <a:xfrm>
            <a:off x="158575" y="819250"/>
            <a:ext cx="8892900" cy="43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2"/>
                </a:solidFill>
                <a:latin typeface="Roboto"/>
                <a:ea typeface="Roboto"/>
                <a:cs typeface="Roboto"/>
                <a:sym typeface="Roboto"/>
              </a:rPr>
              <a:t>EXPOSE: </a:t>
            </a:r>
            <a:r>
              <a:rPr lang="es" sz="1500">
                <a:solidFill>
                  <a:schemeClr val="lt2"/>
                </a:solidFill>
                <a:latin typeface="Roboto"/>
                <a:ea typeface="Roboto"/>
                <a:cs typeface="Roboto"/>
                <a:sym typeface="Roboto"/>
              </a:rPr>
              <a:t>Informa a Docker que el contenedor escuchará en los puertos especificados en tiempo de ejecución. No publica el puerto. Se usa junto con RUN para mapear el puerto. Por ejemplo, EXPOSE 80.</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b="1" lang="es" sz="1500">
                <a:solidFill>
                  <a:schemeClr val="lt2"/>
                </a:solidFill>
                <a:latin typeface="Roboto"/>
                <a:ea typeface="Roboto"/>
                <a:cs typeface="Roboto"/>
                <a:sym typeface="Roboto"/>
              </a:rPr>
              <a:t>ENV:</a:t>
            </a:r>
            <a:r>
              <a:rPr lang="es" sz="1500">
                <a:solidFill>
                  <a:schemeClr val="lt2"/>
                </a:solidFill>
                <a:latin typeface="Roboto"/>
                <a:ea typeface="Roboto"/>
                <a:cs typeface="Roboto"/>
                <a:sym typeface="Roboto"/>
              </a:rPr>
              <a:t> Establece variables de entorno. Por ejemplo, ENV NGINX_VERSION 1.14.</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b="1" lang="es" sz="1500">
                <a:solidFill>
                  <a:schemeClr val="lt2"/>
                </a:solidFill>
                <a:latin typeface="Roboto"/>
                <a:ea typeface="Roboto"/>
                <a:cs typeface="Roboto"/>
                <a:sym typeface="Roboto"/>
              </a:rPr>
              <a:t>ADD:</a:t>
            </a:r>
            <a:r>
              <a:rPr lang="es" sz="1500">
                <a:solidFill>
                  <a:schemeClr val="lt2"/>
                </a:solidFill>
                <a:latin typeface="Roboto"/>
                <a:ea typeface="Roboto"/>
                <a:cs typeface="Roboto"/>
                <a:sym typeface="Roboto"/>
              </a:rPr>
              <a:t> Copia nuevos archivos, directorios o URL desde &lt;src&gt; y los añade al sistema de archivos del contenedor en la ruta &lt;dest&gt;. Por ejemplo, ADD https://example.com/big.tar.xz /usr/src/things/.</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b="1" lang="es" sz="1500">
                <a:solidFill>
                  <a:schemeClr val="lt2"/>
                </a:solidFill>
                <a:latin typeface="Roboto"/>
                <a:ea typeface="Roboto"/>
                <a:cs typeface="Roboto"/>
                <a:sym typeface="Roboto"/>
              </a:rPr>
              <a:t>COPY:</a:t>
            </a:r>
            <a:r>
              <a:rPr lang="es" sz="1500">
                <a:solidFill>
                  <a:schemeClr val="lt2"/>
                </a:solidFill>
                <a:latin typeface="Roboto"/>
                <a:ea typeface="Roboto"/>
                <a:cs typeface="Roboto"/>
                <a:sym typeface="Roboto"/>
              </a:rPr>
              <a:t> Copia nuevos archivos o directorios desde &lt;src&gt; y los añade al sistema de archivos del contenedor en la ruta &lt;dest&gt;. A diferencia de ADD, COPY es más transparente y se prefiere para copiar archivos locales. Por ejemplo, COPY ./app /app.</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b="1" lang="es" sz="1500">
                <a:solidFill>
                  <a:schemeClr val="lt2"/>
                </a:solidFill>
                <a:latin typeface="Roboto"/>
                <a:ea typeface="Roboto"/>
                <a:cs typeface="Roboto"/>
                <a:sym typeface="Roboto"/>
              </a:rPr>
              <a:t>ENTRYPOINT:</a:t>
            </a:r>
            <a:r>
              <a:rPr lang="es" sz="1500">
                <a:solidFill>
                  <a:schemeClr val="lt2"/>
                </a:solidFill>
                <a:latin typeface="Roboto"/>
                <a:ea typeface="Roboto"/>
                <a:cs typeface="Roboto"/>
                <a:sym typeface="Roboto"/>
              </a:rPr>
              <a:t> Configura un contenedor para que se ejecute como un ejecutable. Cualquier comando CMD se convierte en argumentos para ENTRYPOINT. Por ejemplo, ENTRYPOINT ["python", "/code/app.py"].</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b="1" lang="es" sz="1500">
                <a:solidFill>
                  <a:schemeClr val="lt2"/>
                </a:solidFill>
                <a:latin typeface="Roboto"/>
                <a:ea typeface="Roboto"/>
                <a:cs typeface="Roboto"/>
                <a:sym typeface="Roboto"/>
              </a:rPr>
              <a:t>WORKDIR: </a:t>
            </a:r>
            <a:r>
              <a:rPr lang="es" sz="1500">
                <a:solidFill>
                  <a:schemeClr val="lt2"/>
                </a:solidFill>
                <a:latin typeface="Roboto"/>
                <a:ea typeface="Roboto"/>
                <a:cs typeface="Roboto"/>
                <a:sym typeface="Roboto"/>
              </a:rPr>
              <a:t>Establece el directorio de trabajo para las instrucciones RUN, CMD, ENTRYPOINT, COPY y ADD que siguen en el Dockerfile. Por ejemplo, WORKDIR /app.</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b="1" sz="15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6</a:t>
            </a:r>
            <a:r>
              <a:rPr lang="es"/>
              <a:t>.- Esenciales Dockerfile</a:t>
            </a:r>
            <a:endParaRPr/>
          </a:p>
        </p:txBody>
      </p:sp>
      <p:sp>
        <p:nvSpPr>
          <p:cNvPr id="169" name="Google Shape;169;p26"/>
          <p:cNvSpPr txBox="1"/>
          <p:nvPr/>
        </p:nvSpPr>
        <p:spPr>
          <a:xfrm>
            <a:off x="158575" y="819250"/>
            <a:ext cx="8892900" cy="43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2"/>
                </a:solidFill>
                <a:latin typeface="Roboto"/>
                <a:ea typeface="Roboto"/>
                <a:cs typeface="Roboto"/>
                <a:sym typeface="Roboto"/>
              </a:rPr>
              <a:t>USER:</a:t>
            </a:r>
            <a:r>
              <a:rPr lang="es" sz="1500">
                <a:solidFill>
                  <a:schemeClr val="lt2"/>
                </a:solidFill>
                <a:latin typeface="Roboto"/>
                <a:ea typeface="Roboto"/>
                <a:cs typeface="Roboto"/>
                <a:sym typeface="Roboto"/>
              </a:rPr>
              <a:t> Establece el UID (ID de usuario) o GID (ID de grupo) que se usará para ejecutar el contenedor y para cualquier instrucción RUN, CMD, y ENTRYPOINT que le siga en el Dockerfile. Por ejemplo, USER 1001.</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b="1" lang="es" sz="1500">
                <a:solidFill>
                  <a:schemeClr val="lt2"/>
                </a:solidFill>
                <a:latin typeface="Roboto"/>
                <a:ea typeface="Roboto"/>
                <a:cs typeface="Roboto"/>
                <a:sym typeface="Roboto"/>
              </a:rPr>
              <a:t>VOLUME: </a:t>
            </a:r>
            <a:r>
              <a:rPr lang="es" sz="1500">
                <a:solidFill>
                  <a:schemeClr val="lt2"/>
                </a:solidFill>
                <a:latin typeface="Roboto"/>
                <a:ea typeface="Roboto"/>
                <a:cs typeface="Roboto"/>
                <a:sym typeface="Roboto"/>
              </a:rPr>
              <a:t>Crea un punto de montaje con el nombre especificado y marca la ruta como que contiene volúmenes externos desde el host o de otros contenedores. Por ejemplo, VOLUME /data.</a:t>
            </a:r>
            <a:endParaRPr b="1"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b="1" sz="15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70" name="Google Shape;170;p26"/>
          <p:cNvPicPr preferRelativeResize="0"/>
          <p:nvPr/>
        </p:nvPicPr>
        <p:blipFill>
          <a:blip r:embed="rId3">
            <a:alphaModFix/>
          </a:blip>
          <a:stretch>
            <a:fillRect/>
          </a:stretch>
        </p:blipFill>
        <p:spPr>
          <a:xfrm>
            <a:off x="3369550" y="2571750"/>
            <a:ext cx="2223594" cy="2223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6</a:t>
            </a:r>
            <a:r>
              <a:rPr lang="es"/>
              <a:t>.- Esenciales Dockerfile</a:t>
            </a:r>
            <a:endParaRPr/>
          </a:p>
        </p:txBody>
      </p:sp>
      <p:pic>
        <p:nvPicPr>
          <p:cNvPr id="176" name="Google Shape;176;p27"/>
          <p:cNvPicPr preferRelativeResize="0"/>
          <p:nvPr/>
        </p:nvPicPr>
        <p:blipFill>
          <a:blip r:embed="rId3">
            <a:alphaModFix/>
          </a:blip>
          <a:stretch>
            <a:fillRect/>
          </a:stretch>
        </p:blipFill>
        <p:spPr>
          <a:xfrm>
            <a:off x="1368100" y="731825"/>
            <a:ext cx="5834986" cy="42196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6</a:t>
            </a:r>
            <a:r>
              <a:rPr lang="es"/>
              <a:t>.- Esenciales Dockerfile</a:t>
            </a:r>
            <a:endParaRPr/>
          </a:p>
        </p:txBody>
      </p:sp>
      <p:sp>
        <p:nvSpPr>
          <p:cNvPr id="182" name="Google Shape;182;p28"/>
          <p:cNvSpPr txBox="1"/>
          <p:nvPr/>
        </p:nvSpPr>
        <p:spPr>
          <a:xfrm>
            <a:off x="158575" y="819250"/>
            <a:ext cx="8892900" cy="43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2"/>
                </a:solidFill>
                <a:latin typeface="Roboto"/>
                <a:ea typeface="Roboto"/>
                <a:cs typeface="Roboto"/>
                <a:sym typeface="Roboto"/>
              </a:rPr>
              <a:t>Ejecutando Dockerfile</a:t>
            </a:r>
            <a:endParaRPr b="1" sz="15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lt2"/>
                </a:solidFill>
                <a:latin typeface="Roboto"/>
                <a:ea typeface="Roboto"/>
                <a:cs typeface="Roboto"/>
                <a:sym typeface="Roboto"/>
              </a:rPr>
              <a:t>Una vez creado Dockerfile, por medio de terminal nos </a:t>
            </a:r>
            <a:r>
              <a:rPr lang="es" sz="1500">
                <a:solidFill>
                  <a:schemeClr val="lt2"/>
                </a:solidFill>
                <a:latin typeface="Roboto"/>
                <a:ea typeface="Roboto"/>
                <a:cs typeface="Roboto"/>
                <a:sym typeface="Roboto"/>
              </a:rPr>
              <a:t>desplazamos</a:t>
            </a:r>
            <a:r>
              <a:rPr lang="es" sz="1500">
                <a:solidFill>
                  <a:schemeClr val="lt2"/>
                </a:solidFill>
                <a:latin typeface="Roboto"/>
                <a:ea typeface="Roboto"/>
                <a:cs typeface="Roboto"/>
                <a:sym typeface="Roboto"/>
              </a:rPr>
              <a:t> hasta la carpeta donde se encuentra y de esta forma procederemos a construir la imagen definida dentro de dicho fichero:</a:t>
            </a:r>
            <a:br>
              <a:rPr lang="es" sz="1500">
                <a:solidFill>
                  <a:schemeClr val="lt2"/>
                </a:solidFill>
                <a:latin typeface="Roboto"/>
                <a:ea typeface="Roboto"/>
                <a:cs typeface="Roboto"/>
                <a:sym typeface="Roboto"/>
              </a:rPr>
            </a:br>
            <a:r>
              <a:rPr lang="es" sz="1500">
                <a:solidFill>
                  <a:schemeClr val="accent1"/>
                </a:solidFill>
                <a:latin typeface="Nunito"/>
                <a:ea typeface="Nunito"/>
                <a:cs typeface="Nunito"/>
                <a:sym typeface="Nunito"/>
              </a:rPr>
              <a:t>docker build -t nombre-de-tu-imagen .</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lt2"/>
                </a:solidFill>
                <a:latin typeface="Roboto"/>
                <a:ea typeface="Roboto"/>
                <a:cs typeface="Roboto"/>
                <a:sym typeface="Roboto"/>
              </a:rPr>
              <a:t>Si el Dockerfile se encuentra en otro lugar que donde te encuentras en el terminal debes especificar la ruta en lugar del .</a:t>
            </a:r>
            <a:endParaRPr sz="15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lt2"/>
                </a:solidFill>
                <a:latin typeface="Roboto"/>
                <a:ea typeface="Roboto"/>
                <a:cs typeface="Roboto"/>
                <a:sym typeface="Roboto"/>
              </a:rPr>
              <a:t>En caso que el nombre del dockerfile no sea el genérico “Dockerfile” debemos ejecutarlo con el siguiente comando:</a:t>
            </a:r>
            <a:br>
              <a:rPr lang="es" sz="1500">
                <a:solidFill>
                  <a:schemeClr val="lt2"/>
                </a:solidFill>
                <a:latin typeface="Roboto"/>
                <a:ea typeface="Roboto"/>
                <a:cs typeface="Roboto"/>
                <a:sym typeface="Roboto"/>
              </a:rPr>
            </a:br>
            <a:r>
              <a:rPr lang="es" sz="1500">
                <a:solidFill>
                  <a:schemeClr val="accent1"/>
                </a:solidFill>
                <a:latin typeface="Nunito"/>
                <a:ea typeface="Nunito"/>
                <a:cs typeface="Nunito"/>
                <a:sym typeface="Nunito"/>
              </a:rPr>
              <a:t>docker build -t nombre-de-tu-imagen -f ruta/al/Dockerfile.personalizado .</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b="1" lang="es" sz="1500">
                <a:solidFill>
                  <a:schemeClr val="lt2"/>
                </a:solidFill>
                <a:latin typeface="Roboto"/>
                <a:ea typeface="Roboto"/>
                <a:cs typeface="Roboto"/>
                <a:sym typeface="Roboto"/>
              </a:rPr>
              <a:t>Comprobar la creación de la imagen</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lang="es" sz="1500">
                <a:solidFill>
                  <a:schemeClr val="lt2"/>
                </a:solidFill>
                <a:latin typeface="Roboto"/>
                <a:ea typeface="Roboto"/>
                <a:cs typeface="Roboto"/>
                <a:sym typeface="Roboto"/>
              </a:rPr>
              <a:t>Para verificar si la imagen se ha creado con éxito podemos hacerlo mediante el siguiente comando:</a:t>
            </a:r>
            <a:br>
              <a:rPr lang="es" sz="1500">
                <a:solidFill>
                  <a:schemeClr val="lt2"/>
                </a:solidFill>
                <a:latin typeface="Roboto"/>
                <a:ea typeface="Roboto"/>
                <a:cs typeface="Roboto"/>
                <a:sym typeface="Roboto"/>
              </a:rPr>
            </a:br>
            <a:r>
              <a:rPr lang="es" sz="1500">
                <a:solidFill>
                  <a:schemeClr val="accent1"/>
                </a:solidFill>
                <a:latin typeface="Nunito"/>
                <a:ea typeface="Nunito"/>
                <a:cs typeface="Nunito"/>
                <a:sym typeface="Nunito"/>
              </a:rPr>
              <a:t>docker images</a:t>
            </a:r>
            <a:endParaRPr sz="15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lt2"/>
                </a:solidFill>
                <a:latin typeface="Roboto"/>
                <a:ea typeface="Roboto"/>
                <a:cs typeface="Roboto"/>
                <a:sym typeface="Roboto"/>
              </a:rPr>
              <a:t>Veremos la imagen en la lista creada.</a:t>
            </a:r>
            <a:endParaRPr sz="15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lt2"/>
                </a:solidFill>
                <a:latin typeface="Roboto"/>
                <a:ea typeface="Roboto"/>
                <a:cs typeface="Roboto"/>
                <a:sym typeface="Roboto"/>
              </a:rPr>
              <a:t>En este punto solo nos queda arrancar nuestra imagen en un contenedor.</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b="1" sz="15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83" name="Google Shape;183;p28"/>
          <p:cNvPicPr preferRelativeResize="0"/>
          <p:nvPr/>
        </p:nvPicPr>
        <p:blipFill>
          <a:blip r:embed="rId3">
            <a:alphaModFix amt="14000"/>
          </a:blip>
          <a:stretch>
            <a:fillRect/>
          </a:stretch>
        </p:blipFill>
        <p:spPr>
          <a:xfrm>
            <a:off x="2180300" y="819250"/>
            <a:ext cx="4479475" cy="447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6.- Esenciales Dockerfile</a:t>
            </a:r>
            <a:endParaRPr/>
          </a:p>
        </p:txBody>
      </p:sp>
      <p:sp>
        <p:nvSpPr>
          <p:cNvPr id="189" name="Google Shape;189;p29"/>
          <p:cNvSpPr txBox="1"/>
          <p:nvPr/>
        </p:nvSpPr>
        <p:spPr>
          <a:xfrm>
            <a:off x="158575" y="819250"/>
            <a:ext cx="8892900" cy="43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lt2"/>
                </a:solidFill>
                <a:latin typeface="Roboto"/>
                <a:ea typeface="Roboto"/>
                <a:cs typeface="Roboto"/>
                <a:sym typeface="Roboto"/>
              </a:rPr>
              <a:t>Ejercicio Dockerfile</a:t>
            </a:r>
            <a:br>
              <a:rPr lang="es" sz="1300">
                <a:solidFill>
                  <a:schemeClr val="lt2"/>
                </a:solidFill>
                <a:latin typeface="Roboto"/>
                <a:ea typeface="Roboto"/>
                <a:cs typeface="Roboto"/>
                <a:sym typeface="Roboto"/>
              </a:rPr>
            </a:br>
            <a:r>
              <a:rPr lang="es" sz="1300">
                <a:solidFill>
                  <a:schemeClr val="lt2"/>
                </a:solidFill>
                <a:latin typeface="Roboto"/>
                <a:ea typeface="Roboto"/>
                <a:cs typeface="Roboto"/>
                <a:sym typeface="Roboto"/>
              </a:rPr>
              <a:t>Vamos con un ejercicio práctico para crear un Dockerfile. El objetivo será construir una imagen de Docker que ejecute una pequeña aplicación web escrita en Python que muestra "¡Hola, mundo Dockerizado!" en el navegador.</a:t>
            </a:r>
            <a:endParaRPr sz="10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b="1" lang="es" sz="1300">
                <a:solidFill>
                  <a:schemeClr val="lt2"/>
                </a:solidFill>
                <a:latin typeface="Roboto"/>
                <a:ea typeface="Roboto"/>
                <a:cs typeface="Roboto"/>
                <a:sym typeface="Roboto"/>
              </a:rPr>
              <a:t>Paso 1:</a:t>
            </a:r>
            <a:r>
              <a:rPr lang="es" sz="1300">
                <a:solidFill>
                  <a:schemeClr val="lt2"/>
                </a:solidFill>
                <a:latin typeface="Roboto"/>
                <a:ea typeface="Roboto"/>
                <a:cs typeface="Roboto"/>
                <a:sym typeface="Roboto"/>
              </a:rPr>
              <a:t> Preparar el entorno de desarrollo</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300">
                <a:solidFill>
                  <a:schemeClr val="lt2"/>
                </a:solidFill>
                <a:latin typeface="Roboto"/>
                <a:ea typeface="Roboto"/>
                <a:cs typeface="Roboto"/>
                <a:sym typeface="Roboto"/>
              </a:rPr>
              <a:t>Crea un nuevo directorio para tu proyecto y navega a él en tu terminal. Dentro de este directorio, crearás dos archivos: app.py y Dockerfile.</a:t>
            </a:r>
            <a:endParaRPr sz="13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t/>
            </a:r>
            <a:endParaRPr sz="13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rPr b="1" lang="es" sz="1300">
                <a:solidFill>
                  <a:schemeClr val="lt2"/>
                </a:solidFill>
                <a:latin typeface="Roboto"/>
                <a:ea typeface="Roboto"/>
                <a:cs typeface="Roboto"/>
                <a:sym typeface="Roboto"/>
              </a:rPr>
              <a:t>Paso 2:</a:t>
            </a:r>
            <a:r>
              <a:rPr lang="es" sz="1300">
                <a:solidFill>
                  <a:schemeClr val="lt2"/>
                </a:solidFill>
                <a:latin typeface="Roboto"/>
                <a:ea typeface="Roboto"/>
                <a:cs typeface="Roboto"/>
                <a:sym typeface="Roboto"/>
              </a:rPr>
              <a:t> Crear la aplicación web</a:t>
            </a:r>
            <a:endParaRPr sz="13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rPr lang="es" sz="1300">
                <a:solidFill>
                  <a:schemeClr val="lt2"/>
                </a:solidFill>
                <a:latin typeface="Roboto"/>
                <a:ea typeface="Roboto"/>
                <a:cs typeface="Roboto"/>
                <a:sym typeface="Roboto"/>
              </a:rPr>
              <a:t>app.py: Este archivo contendrá el código de tu aplicación web. Utilizaremos Flask, un micro framework de Python, para servir una página web simple. El contenido de app.py será:</a:t>
            </a:r>
            <a:endParaRPr sz="1300">
              <a:solidFill>
                <a:schemeClr val="accent1"/>
              </a:solidFill>
              <a:latin typeface="Nunito"/>
              <a:ea typeface="Nunito"/>
              <a:cs typeface="Nunito"/>
              <a:sym typeface="Nunito"/>
            </a:endParaRPr>
          </a:p>
          <a:p>
            <a:pPr indent="0" lvl="0" marL="0" rtl="0" algn="l">
              <a:spcBef>
                <a:spcPts val="0"/>
              </a:spcBef>
              <a:spcAft>
                <a:spcPts val="0"/>
              </a:spcAft>
              <a:buNone/>
            </a:pPr>
            <a:r>
              <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from flask import Flask</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app = Flask(__name__)</a:t>
            </a:r>
            <a:endParaRPr sz="1200">
              <a:solidFill>
                <a:schemeClr val="accent1"/>
              </a:solidFill>
              <a:latin typeface="Nunito"/>
              <a:ea typeface="Nunito"/>
              <a:cs typeface="Nunito"/>
              <a:sym typeface="Nunito"/>
            </a:endParaRPr>
          </a:p>
          <a:p>
            <a:pPr indent="0" lvl="0" marL="0" rtl="0" algn="l">
              <a:spcBef>
                <a:spcPts val="0"/>
              </a:spcBef>
              <a:spcAft>
                <a:spcPts val="0"/>
              </a:spcAft>
              <a:buNone/>
            </a:pPr>
            <a:r>
              <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@app.route('/')</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def hello_world():</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return '¡Hola, mundo Dockerizado!'</a:t>
            </a:r>
            <a:endParaRPr sz="1200">
              <a:solidFill>
                <a:schemeClr val="accent1"/>
              </a:solidFill>
              <a:latin typeface="Nunito"/>
              <a:ea typeface="Nunito"/>
              <a:cs typeface="Nunito"/>
              <a:sym typeface="Nunito"/>
            </a:endParaRPr>
          </a:p>
          <a:p>
            <a:pPr indent="0" lvl="0" marL="0" rtl="0" algn="l">
              <a:spcBef>
                <a:spcPts val="0"/>
              </a:spcBef>
              <a:spcAft>
                <a:spcPts val="0"/>
              </a:spcAft>
              <a:buNone/>
            </a:pPr>
            <a:r>
              <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if __name__ == '__main__':</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app.run(host='0.0.0.0', port=80)</a:t>
            </a:r>
            <a:endParaRPr sz="10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b="1" sz="15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90" name="Google Shape;190;p29"/>
          <p:cNvPicPr preferRelativeResize="0"/>
          <p:nvPr/>
        </p:nvPicPr>
        <p:blipFill>
          <a:blip r:embed="rId3">
            <a:alphaModFix amt="10000"/>
          </a:blip>
          <a:stretch>
            <a:fillRect/>
          </a:stretch>
        </p:blipFill>
        <p:spPr>
          <a:xfrm>
            <a:off x="838425" y="1406100"/>
            <a:ext cx="7346250" cy="290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6.- Esenciales Dockerfile</a:t>
            </a:r>
            <a:endParaRPr/>
          </a:p>
        </p:txBody>
      </p:sp>
      <p:sp>
        <p:nvSpPr>
          <p:cNvPr id="196" name="Google Shape;196;p30"/>
          <p:cNvSpPr txBox="1"/>
          <p:nvPr/>
        </p:nvSpPr>
        <p:spPr>
          <a:xfrm>
            <a:off x="158575" y="819250"/>
            <a:ext cx="8892900" cy="43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2"/>
                </a:solidFill>
                <a:latin typeface="Roboto"/>
                <a:ea typeface="Roboto"/>
                <a:cs typeface="Roboto"/>
                <a:sym typeface="Roboto"/>
              </a:rPr>
              <a:t>requirements.txt: Este archivo contendrá las dependencias necesarias para tu aplicación. En este caso, solo necesitamos Flask. Crea el archivo requirements.txt con el siguiente contenido:</a:t>
            </a:r>
            <a:endParaRPr sz="10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Flask==2.0.1</a:t>
            </a:r>
            <a:endParaRPr sz="1500">
              <a:solidFill>
                <a:schemeClr val="lt2"/>
              </a:solidFill>
              <a:latin typeface="Roboto"/>
              <a:ea typeface="Roboto"/>
              <a:cs typeface="Roboto"/>
              <a:sym typeface="Roboto"/>
            </a:endParaRPr>
          </a:p>
          <a:p>
            <a:pPr indent="0" lvl="0" marL="0" rtl="0" algn="l">
              <a:spcBef>
                <a:spcPts val="0"/>
              </a:spcBef>
              <a:spcAft>
                <a:spcPts val="0"/>
              </a:spcAft>
              <a:buNone/>
            </a:pPr>
            <a:r>
              <a:t/>
            </a:r>
            <a:endParaRPr sz="1500">
              <a:solidFill>
                <a:schemeClr val="lt2"/>
              </a:solidFill>
              <a:latin typeface="Roboto"/>
              <a:ea typeface="Roboto"/>
              <a:cs typeface="Roboto"/>
              <a:sym typeface="Roboto"/>
            </a:endParaRPr>
          </a:p>
          <a:p>
            <a:pPr indent="0" lvl="0" marL="0" rtl="0" algn="l">
              <a:spcBef>
                <a:spcPts val="0"/>
              </a:spcBef>
              <a:spcAft>
                <a:spcPts val="0"/>
              </a:spcAft>
              <a:buNone/>
            </a:pPr>
            <a:r>
              <a:rPr b="1" lang="es" sz="1300">
                <a:solidFill>
                  <a:schemeClr val="lt2"/>
                </a:solidFill>
                <a:latin typeface="Roboto"/>
                <a:ea typeface="Roboto"/>
                <a:cs typeface="Roboto"/>
                <a:sym typeface="Roboto"/>
              </a:rPr>
              <a:t>Paso 3:</a:t>
            </a:r>
            <a:r>
              <a:rPr lang="es" sz="1300">
                <a:solidFill>
                  <a:schemeClr val="lt2"/>
                </a:solidFill>
                <a:latin typeface="Roboto"/>
                <a:ea typeface="Roboto"/>
                <a:cs typeface="Roboto"/>
                <a:sym typeface="Roboto"/>
              </a:rPr>
              <a:t> Crear el Dockerfile</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300">
                <a:solidFill>
                  <a:schemeClr val="lt2"/>
                </a:solidFill>
                <a:latin typeface="Roboto"/>
                <a:ea typeface="Roboto"/>
                <a:cs typeface="Roboto"/>
                <a:sym typeface="Roboto"/>
              </a:rPr>
              <a:t>Ahora, crea el Dockerfile en el mismo directorio que app.py. El Dockerfile contendrá las instrucciones para construir la imagen de tu aplicación. Aquí tienes un ejemplo básico:</a:t>
            </a:r>
            <a:endParaRPr sz="1500">
              <a:solidFill>
                <a:schemeClr val="lt2"/>
              </a:solidFill>
              <a:latin typeface="Roboto"/>
              <a:ea typeface="Roboto"/>
              <a:cs typeface="Roboto"/>
              <a:sym typeface="Roboto"/>
            </a:endParaRPr>
          </a:p>
          <a:p>
            <a:pPr indent="0" lvl="0" marL="0" rtl="0" algn="l">
              <a:spcBef>
                <a:spcPts val="0"/>
              </a:spcBef>
              <a:spcAft>
                <a:spcPts val="0"/>
              </a:spcAft>
              <a:buNone/>
            </a:pPr>
            <a:r>
              <a:rPr lang="es" sz="900">
                <a:solidFill>
                  <a:schemeClr val="accent1"/>
                </a:solidFill>
                <a:latin typeface="Nunito"/>
                <a:ea typeface="Nunito"/>
                <a:cs typeface="Nunito"/>
                <a:sym typeface="Nunito"/>
              </a:rPr>
              <a:t># Establecer la imagen base</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FROM python:3.9-slim</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 Establecer el directorio de trabajo en el contenedor</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WORKDIR /app</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 Copiar los archivos de requisitos primero, para aprovechar la caché de Docker</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COPY requirements.txt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 Instalar las dependencias</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RUN pip install --no-cache-dir -r requirements.txt</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 Copiar el resto del código de la aplicación</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COPY .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 Hacer que el puerto 80 esté disponible para el mundo exterior</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EXPOSE 80</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 Ejecutar la aplicación cuando se inicie el contenedor</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900">
                <a:solidFill>
                  <a:schemeClr val="accent1"/>
                </a:solidFill>
                <a:latin typeface="Nunito"/>
                <a:ea typeface="Nunito"/>
                <a:cs typeface="Nunito"/>
                <a:sym typeface="Nunito"/>
              </a:rPr>
              <a:t>CMD ["python", "app.py"]</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97" name="Google Shape;197;p30"/>
          <p:cNvPicPr preferRelativeResize="0"/>
          <p:nvPr/>
        </p:nvPicPr>
        <p:blipFill>
          <a:blip r:embed="rId3">
            <a:alphaModFix amt="10000"/>
          </a:blip>
          <a:stretch>
            <a:fillRect/>
          </a:stretch>
        </p:blipFill>
        <p:spPr>
          <a:xfrm>
            <a:off x="838425" y="1406100"/>
            <a:ext cx="7346250" cy="290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6.- Esenciales Dockerfile</a:t>
            </a:r>
            <a:endParaRPr/>
          </a:p>
        </p:txBody>
      </p:sp>
      <p:pic>
        <p:nvPicPr>
          <p:cNvPr id="203" name="Google Shape;203;p31"/>
          <p:cNvPicPr preferRelativeResize="0"/>
          <p:nvPr/>
        </p:nvPicPr>
        <p:blipFill>
          <a:blip r:embed="rId3">
            <a:alphaModFix amt="10000"/>
          </a:blip>
          <a:stretch>
            <a:fillRect/>
          </a:stretch>
        </p:blipFill>
        <p:spPr>
          <a:xfrm>
            <a:off x="838425" y="1406100"/>
            <a:ext cx="7346250" cy="2902800"/>
          </a:xfrm>
          <a:prstGeom prst="rect">
            <a:avLst/>
          </a:prstGeom>
          <a:noFill/>
          <a:ln>
            <a:noFill/>
          </a:ln>
        </p:spPr>
      </p:pic>
      <p:sp>
        <p:nvSpPr>
          <p:cNvPr id="204" name="Google Shape;204;p31"/>
          <p:cNvSpPr txBox="1"/>
          <p:nvPr/>
        </p:nvSpPr>
        <p:spPr>
          <a:xfrm>
            <a:off x="158575" y="819250"/>
            <a:ext cx="8892900" cy="43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lt2"/>
                </a:solidFill>
                <a:latin typeface="Roboto"/>
                <a:ea typeface="Roboto"/>
                <a:cs typeface="Roboto"/>
                <a:sym typeface="Roboto"/>
              </a:rPr>
              <a:t>Paso 4:</a:t>
            </a:r>
            <a:r>
              <a:rPr lang="es" sz="1300">
                <a:solidFill>
                  <a:schemeClr val="lt2"/>
                </a:solidFill>
                <a:latin typeface="Roboto"/>
                <a:ea typeface="Roboto"/>
                <a:cs typeface="Roboto"/>
                <a:sym typeface="Roboto"/>
              </a:rPr>
              <a:t> Construir y ejecutar tu contenedor</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300">
                <a:solidFill>
                  <a:schemeClr val="lt2"/>
                </a:solidFill>
                <a:latin typeface="Roboto"/>
                <a:ea typeface="Roboto"/>
                <a:cs typeface="Roboto"/>
                <a:sym typeface="Roboto"/>
              </a:rPr>
              <a:t>Construir la imagen:</a:t>
            </a:r>
            <a:endParaRPr sz="13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300">
                <a:solidFill>
                  <a:schemeClr val="lt2"/>
                </a:solidFill>
                <a:latin typeface="Roboto"/>
                <a:ea typeface="Roboto"/>
                <a:cs typeface="Roboto"/>
                <a:sym typeface="Roboto"/>
              </a:rPr>
              <a:t>Abre una terminal y navega al directorio donde se encuentra tu Dockerfile.</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300">
                <a:solidFill>
                  <a:schemeClr val="lt2"/>
                </a:solidFill>
                <a:latin typeface="Roboto"/>
                <a:ea typeface="Roboto"/>
                <a:cs typeface="Roboto"/>
                <a:sym typeface="Roboto"/>
              </a:rPr>
              <a:t>Ejecuta el siguiente comando para construir tu imagen Docker:</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docker build -t mi-app-flask .</a:t>
            </a:r>
            <a:endParaRPr sz="13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300">
                <a:solidFill>
                  <a:schemeClr val="lt2"/>
                </a:solidFill>
                <a:latin typeface="Roboto"/>
                <a:ea typeface="Roboto"/>
                <a:cs typeface="Roboto"/>
                <a:sym typeface="Roboto"/>
              </a:rPr>
              <a:t>Ejecutar la imagen en un contenedor:</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300">
                <a:solidFill>
                  <a:schemeClr val="lt2"/>
                </a:solidFill>
                <a:latin typeface="Roboto"/>
                <a:ea typeface="Roboto"/>
                <a:cs typeface="Roboto"/>
                <a:sym typeface="Roboto"/>
              </a:rPr>
              <a:t>Una vez construida la imagen, ejecuta el contenedor con:</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docker run -d -p 5000:80 mi-app-flask</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s" sz="1300">
                <a:solidFill>
                  <a:schemeClr val="lt2"/>
                </a:solidFill>
                <a:latin typeface="Roboto"/>
                <a:ea typeface="Roboto"/>
                <a:cs typeface="Roboto"/>
                <a:sym typeface="Roboto"/>
              </a:rPr>
              <a:t>Esto inicia un contenedor basado en tu imagen mi-app-flask, mapeando el puerto 5000 de tu host al puerto 80 del contenedor (definido en el Dockerfile).</a:t>
            </a:r>
            <a:endParaRPr sz="13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b="1" lang="es" sz="1300">
                <a:solidFill>
                  <a:schemeClr val="lt2"/>
                </a:solidFill>
                <a:latin typeface="Roboto"/>
                <a:ea typeface="Roboto"/>
                <a:cs typeface="Roboto"/>
                <a:sym typeface="Roboto"/>
              </a:rPr>
              <a:t>Paso 5: </a:t>
            </a:r>
            <a:r>
              <a:rPr lang="es" sz="1300">
                <a:solidFill>
                  <a:schemeClr val="lt2"/>
                </a:solidFill>
                <a:latin typeface="Roboto"/>
                <a:ea typeface="Roboto"/>
                <a:cs typeface="Roboto"/>
                <a:sym typeface="Roboto"/>
              </a:rPr>
              <a:t>Verificar el funcionamiento</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lang="es" sz="1300">
                <a:solidFill>
                  <a:schemeClr val="lt2"/>
                </a:solidFill>
                <a:latin typeface="Roboto"/>
                <a:ea typeface="Roboto"/>
                <a:cs typeface="Roboto"/>
                <a:sym typeface="Roboto"/>
              </a:rPr>
              <a:t>Abre tu navegador y ve a http://localhost:5000. Deberías ver el mensaje "¡Hola, mundo Dockerizado!".</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900">
              <a:solidFill>
                <a:schemeClr val="accent1"/>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265500" y="113575"/>
            <a:ext cx="4045200" cy="752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a:t>Índice</a:t>
            </a:r>
            <a:endParaRPr/>
          </a:p>
        </p:txBody>
      </p:sp>
      <p:sp>
        <p:nvSpPr>
          <p:cNvPr id="75" name="Google Shape;75;p14"/>
          <p:cNvSpPr txBox="1"/>
          <p:nvPr>
            <p:ph idx="1" type="subTitle"/>
          </p:nvPr>
        </p:nvSpPr>
        <p:spPr>
          <a:xfrm>
            <a:off x="265500" y="865675"/>
            <a:ext cx="4045200" cy="3912600"/>
          </a:xfrm>
          <a:prstGeom prst="rect">
            <a:avLst/>
          </a:prstGeom>
        </p:spPr>
        <p:txBody>
          <a:bodyPr anchorCtr="0" anchor="t" bIns="91425" lIns="91425" spcFirstLastPara="1" rIns="91425" wrap="square" tIns="91425">
            <a:normAutofit fontScale="77500" lnSpcReduction="20000"/>
          </a:bodyPr>
          <a:lstStyle/>
          <a:p>
            <a:pPr indent="0" lvl="0" marL="0" rtl="0" algn="l">
              <a:lnSpc>
                <a:spcPct val="150000"/>
              </a:lnSpc>
              <a:spcBef>
                <a:spcPts val="0"/>
              </a:spcBef>
              <a:spcAft>
                <a:spcPts val="0"/>
              </a:spcAft>
              <a:buNone/>
            </a:pPr>
            <a:r>
              <a:rPr lang="es" sz="1900"/>
              <a:t>1.- Introducción - ¿</a:t>
            </a:r>
            <a:r>
              <a:rPr lang="es" sz="1900"/>
              <a:t>Qué</a:t>
            </a:r>
            <a:r>
              <a:rPr lang="es" sz="1900"/>
              <a:t> es Docker?</a:t>
            </a:r>
            <a:endParaRPr sz="1900"/>
          </a:p>
          <a:p>
            <a:pPr indent="0" lvl="0" marL="0" rtl="0" algn="l">
              <a:lnSpc>
                <a:spcPct val="150000"/>
              </a:lnSpc>
              <a:spcBef>
                <a:spcPts val="0"/>
              </a:spcBef>
              <a:spcAft>
                <a:spcPts val="0"/>
              </a:spcAft>
              <a:buNone/>
            </a:pPr>
            <a:r>
              <a:rPr lang="es" sz="1900"/>
              <a:t>2</a:t>
            </a:r>
            <a:r>
              <a:rPr lang="es" sz="1900"/>
              <a:t>.- ¿Que es una imagen?</a:t>
            </a:r>
            <a:endParaRPr sz="1900"/>
          </a:p>
          <a:p>
            <a:pPr indent="0" lvl="0" marL="0" rtl="0" algn="l">
              <a:lnSpc>
                <a:spcPct val="150000"/>
              </a:lnSpc>
              <a:spcBef>
                <a:spcPts val="0"/>
              </a:spcBef>
              <a:spcAft>
                <a:spcPts val="0"/>
              </a:spcAft>
              <a:buNone/>
            </a:pPr>
            <a:r>
              <a:rPr lang="es" sz="1900"/>
              <a:t>3.- ¿Que es un </a:t>
            </a:r>
            <a:r>
              <a:rPr lang="es" sz="1900"/>
              <a:t>contenedor</a:t>
            </a:r>
            <a:r>
              <a:rPr lang="es" sz="1900"/>
              <a:t>?</a:t>
            </a:r>
            <a:endParaRPr sz="1900"/>
          </a:p>
          <a:p>
            <a:pPr indent="0" lvl="0" marL="0" rtl="0" algn="l">
              <a:lnSpc>
                <a:spcPct val="150000"/>
              </a:lnSpc>
              <a:spcBef>
                <a:spcPts val="0"/>
              </a:spcBef>
              <a:spcAft>
                <a:spcPts val="0"/>
              </a:spcAft>
              <a:buNone/>
            </a:pPr>
            <a:r>
              <a:rPr lang="es" sz="1900"/>
              <a:t>4.- Contenedores vs Máquinas Virtuales</a:t>
            </a:r>
            <a:endParaRPr sz="1900"/>
          </a:p>
          <a:p>
            <a:pPr indent="0" lvl="0" marL="0" rtl="0" algn="l">
              <a:lnSpc>
                <a:spcPct val="150000"/>
              </a:lnSpc>
              <a:spcBef>
                <a:spcPts val="0"/>
              </a:spcBef>
              <a:spcAft>
                <a:spcPts val="0"/>
              </a:spcAft>
              <a:buNone/>
            </a:pPr>
            <a:r>
              <a:rPr lang="es" sz="1900"/>
              <a:t>5.- Instalación</a:t>
            </a:r>
            <a:endParaRPr sz="1900"/>
          </a:p>
          <a:p>
            <a:pPr indent="0" lvl="0" marL="0" rtl="0" algn="l">
              <a:lnSpc>
                <a:spcPct val="150000"/>
              </a:lnSpc>
              <a:spcBef>
                <a:spcPts val="0"/>
              </a:spcBef>
              <a:spcAft>
                <a:spcPts val="0"/>
              </a:spcAft>
              <a:buNone/>
            </a:pPr>
            <a:r>
              <a:rPr lang="es" sz="1900"/>
              <a:t>6.- Esenciales Dockerfile.</a:t>
            </a:r>
            <a:br>
              <a:rPr lang="es" sz="1900"/>
            </a:br>
            <a:r>
              <a:rPr lang="es" sz="1900"/>
              <a:t>7.- Arrancando un contenedor</a:t>
            </a:r>
            <a:endParaRPr sz="1900"/>
          </a:p>
          <a:p>
            <a:pPr indent="0" lvl="0" marL="0" rtl="0" algn="l">
              <a:lnSpc>
                <a:spcPct val="150000"/>
              </a:lnSpc>
              <a:spcBef>
                <a:spcPts val="0"/>
              </a:spcBef>
              <a:spcAft>
                <a:spcPts val="0"/>
              </a:spcAft>
              <a:buNone/>
            </a:pPr>
            <a:r>
              <a:rPr lang="es" sz="1900"/>
              <a:t>8.- Docker Compose</a:t>
            </a:r>
            <a:endParaRPr sz="1900"/>
          </a:p>
          <a:p>
            <a:pPr indent="0" lvl="0" marL="0" rtl="0" algn="l">
              <a:lnSpc>
                <a:spcPct val="150000"/>
              </a:lnSpc>
              <a:spcBef>
                <a:spcPts val="0"/>
              </a:spcBef>
              <a:spcAft>
                <a:spcPts val="0"/>
              </a:spcAft>
              <a:buNone/>
            </a:pPr>
            <a:r>
              <a:rPr lang="es" sz="1900"/>
              <a:t>9.- Docker Volumes</a:t>
            </a:r>
            <a:endParaRPr sz="1900"/>
          </a:p>
          <a:p>
            <a:pPr indent="0" lvl="0" marL="0" rtl="0" algn="l">
              <a:lnSpc>
                <a:spcPct val="150000"/>
              </a:lnSpc>
              <a:spcBef>
                <a:spcPts val="0"/>
              </a:spcBef>
              <a:spcAft>
                <a:spcPts val="0"/>
              </a:spcAft>
              <a:buNone/>
            </a:pPr>
            <a:r>
              <a:rPr lang="es" sz="1900"/>
              <a:t>10.- Redes Docker</a:t>
            </a:r>
            <a:br>
              <a:rPr lang="es" sz="1900"/>
            </a:br>
            <a:r>
              <a:rPr lang="es" sz="1900"/>
              <a:t>11.- Arquitectura Dockers</a:t>
            </a:r>
            <a:br>
              <a:rPr lang="es" sz="1900"/>
            </a:br>
            <a:r>
              <a:rPr lang="es" sz="1900"/>
              <a:t>12.- Capas en Docker</a:t>
            </a:r>
            <a:endParaRPr sz="1900"/>
          </a:p>
          <a:p>
            <a:pPr indent="0" lvl="0" marL="0" rtl="0" algn="l">
              <a:lnSpc>
                <a:spcPct val="150000"/>
              </a:lnSpc>
              <a:spcBef>
                <a:spcPts val="0"/>
              </a:spcBef>
              <a:spcAft>
                <a:spcPts val="0"/>
              </a:spcAft>
              <a:buNone/>
            </a:pPr>
            <a:r>
              <a:rPr lang="es" sz="1900"/>
              <a:t>13.- Referencias</a:t>
            </a:r>
            <a:endParaRPr sz="1900"/>
          </a:p>
        </p:txBody>
      </p:sp>
      <p:pic>
        <p:nvPicPr>
          <p:cNvPr id="76" name="Google Shape;76;p14"/>
          <p:cNvPicPr preferRelativeResize="0"/>
          <p:nvPr/>
        </p:nvPicPr>
        <p:blipFill>
          <a:blip r:embed="rId3">
            <a:alphaModFix/>
          </a:blip>
          <a:stretch>
            <a:fillRect/>
          </a:stretch>
        </p:blipFill>
        <p:spPr>
          <a:xfrm>
            <a:off x="5024800" y="645000"/>
            <a:ext cx="3860697" cy="385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7.- Arrancando un contenedor</a:t>
            </a:r>
            <a:endParaRPr/>
          </a:p>
        </p:txBody>
      </p:sp>
      <p:sp>
        <p:nvSpPr>
          <p:cNvPr id="210" name="Google Shape;210;p32"/>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es"/>
              <a:t>Arrancar un contenedor en Docker es un proceso sencillo y directo, pero fundamental para trabajar con contenedores. Aquí te dejo una explicación resumida junto con comandos básicos y un ejercicio práctico para fortalecer tu comprensión.</a:t>
            </a:r>
            <a:endParaRPr/>
          </a:p>
        </p:txBody>
      </p:sp>
      <p:pic>
        <p:nvPicPr>
          <p:cNvPr id="211" name="Google Shape;211;p32"/>
          <p:cNvPicPr preferRelativeResize="0"/>
          <p:nvPr/>
        </p:nvPicPr>
        <p:blipFill>
          <a:blip r:embed="rId3">
            <a:alphaModFix/>
          </a:blip>
          <a:stretch>
            <a:fillRect/>
          </a:stretch>
        </p:blipFill>
        <p:spPr>
          <a:xfrm>
            <a:off x="5097225" y="825863"/>
            <a:ext cx="3491775" cy="349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7.- Arrancado un contenedor</a:t>
            </a:r>
            <a:endParaRPr/>
          </a:p>
        </p:txBody>
      </p:sp>
      <p:sp>
        <p:nvSpPr>
          <p:cNvPr id="217" name="Google Shape;217;p33"/>
          <p:cNvSpPr txBox="1"/>
          <p:nvPr/>
        </p:nvSpPr>
        <p:spPr>
          <a:xfrm>
            <a:off x="105700" y="92500"/>
            <a:ext cx="8919300" cy="45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lt2"/>
                </a:solidFill>
                <a:latin typeface="Roboto"/>
                <a:ea typeface="Roboto"/>
                <a:cs typeface="Roboto"/>
                <a:sym typeface="Roboto"/>
              </a:rPr>
              <a:t>Conceptos Básicos</a:t>
            </a:r>
            <a:endParaRPr b="1"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Imagen: Es una plantilla de solo lectura que contiene el sistema operativo, el software y los archivos necesarios para ejecutar una aplicación. Piensa en ella como la receta para crear un contenedor.</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Contenedor: Es una instancia ejecutable de una imagen. Puedes tener muchos contenedores corriendo basados en la misma imagen.</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b="1" lang="es" sz="1800">
                <a:solidFill>
                  <a:schemeClr val="lt2"/>
                </a:solidFill>
                <a:latin typeface="Roboto"/>
                <a:ea typeface="Roboto"/>
                <a:cs typeface="Roboto"/>
                <a:sym typeface="Roboto"/>
              </a:rPr>
              <a:t>Comandos Básicos:</a:t>
            </a:r>
            <a:endParaRPr b="1"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 Listar imágenes disponibles: Para ver qué imágenes tienes disponibles localmente, usa:</a:t>
            </a:r>
            <a:br>
              <a:rPr lang="es" sz="1800">
                <a:solidFill>
                  <a:schemeClr val="lt2"/>
                </a:solidFill>
                <a:latin typeface="Roboto"/>
                <a:ea typeface="Roboto"/>
                <a:cs typeface="Roboto"/>
                <a:sym typeface="Roboto"/>
              </a:rPr>
            </a:br>
            <a:r>
              <a:rPr lang="es" sz="1700">
                <a:solidFill>
                  <a:schemeClr val="accent1"/>
                </a:solidFill>
                <a:latin typeface="Nunito"/>
                <a:ea typeface="Nunito"/>
                <a:cs typeface="Nunito"/>
                <a:sym typeface="Nunito"/>
              </a:rPr>
              <a:t>docker images</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·Ejecutar un contenedor: Para iniciar un contenedor a partir de una imagen, utiliza:</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accent1"/>
                </a:solidFill>
                <a:latin typeface="Nunito"/>
                <a:ea typeface="Nunito"/>
                <a:cs typeface="Nunito"/>
                <a:sym typeface="Nunito"/>
              </a:rPr>
              <a:t>docker run [opciones] imagen [comando] [argumentos]</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7.- Arrancado un contenedor</a:t>
            </a:r>
            <a:endParaRPr/>
          </a:p>
        </p:txBody>
      </p:sp>
      <p:sp>
        <p:nvSpPr>
          <p:cNvPr id="223" name="Google Shape;223;p34"/>
          <p:cNvSpPr txBox="1"/>
          <p:nvPr/>
        </p:nvSpPr>
        <p:spPr>
          <a:xfrm>
            <a:off x="105700" y="92500"/>
            <a:ext cx="8919300" cy="45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latin typeface="Roboto"/>
                <a:ea typeface="Roboto"/>
                <a:cs typeface="Roboto"/>
                <a:sym typeface="Roboto"/>
              </a:rPr>
              <a:t>Algunas opciones útiles son:</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-d: Ejecuta el contenedor en segundo plano (modo "detached").</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--name: Asigna un nombre al contenedor.</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-p: Mapea un puerto del contenedor a un puerto del host (ej., -p 8080:80).</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b="1"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 Listar contenedores en ejecución: Para ver los contenedores activos, ejecuta:</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accent1"/>
                </a:solidFill>
                <a:latin typeface="Nunito"/>
                <a:ea typeface="Nunito"/>
                <a:cs typeface="Nunito"/>
                <a:sym typeface="Nunito"/>
              </a:rPr>
              <a:t>docker ps</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Para ver todos los contenedores, incluso los detenidos, agrega la opción -a.</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 Detener un contenedor: Para detener un contenedor que está corriendo, utiliza:</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accent1"/>
                </a:solidFill>
                <a:latin typeface="Nunito"/>
                <a:ea typeface="Nunito"/>
                <a:cs typeface="Nunito"/>
                <a:sym typeface="Nunito"/>
              </a:rPr>
              <a:t>docker stop nombre_contenedor</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 </a:t>
            </a:r>
            <a:r>
              <a:rPr lang="es" sz="1800">
                <a:solidFill>
                  <a:schemeClr val="lt2"/>
                </a:solidFill>
                <a:latin typeface="Roboto"/>
                <a:ea typeface="Roboto"/>
                <a:cs typeface="Roboto"/>
                <a:sym typeface="Roboto"/>
              </a:rPr>
              <a:t>Iniciar un contenedor detenido: Si quieres volver a iniciar un contenedor que has detenido, usa:</a:t>
            </a:r>
            <a:br>
              <a:rPr lang="es" sz="1800">
                <a:solidFill>
                  <a:schemeClr val="lt2"/>
                </a:solidFill>
                <a:latin typeface="Roboto"/>
                <a:ea typeface="Roboto"/>
                <a:cs typeface="Roboto"/>
                <a:sym typeface="Roboto"/>
              </a:rPr>
            </a:br>
            <a:r>
              <a:rPr lang="es" sz="1700">
                <a:solidFill>
                  <a:schemeClr val="accent1"/>
                </a:solidFill>
                <a:latin typeface="Nunito"/>
                <a:ea typeface="Nunito"/>
                <a:cs typeface="Nunito"/>
                <a:sym typeface="Nunito"/>
              </a:rPr>
              <a:t>docker start nombre_contenedor</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7.- Arrancado un contenedor</a:t>
            </a:r>
            <a:endParaRPr/>
          </a:p>
        </p:txBody>
      </p:sp>
      <p:pic>
        <p:nvPicPr>
          <p:cNvPr id="229" name="Google Shape;229;p35"/>
          <p:cNvPicPr preferRelativeResize="0"/>
          <p:nvPr/>
        </p:nvPicPr>
        <p:blipFill>
          <a:blip r:embed="rId3">
            <a:alphaModFix amt="10000"/>
          </a:blip>
          <a:stretch>
            <a:fillRect/>
          </a:stretch>
        </p:blipFill>
        <p:spPr>
          <a:xfrm>
            <a:off x="457200" y="0"/>
            <a:ext cx="8229600" cy="5143500"/>
          </a:xfrm>
          <a:prstGeom prst="rect">
            <a:avLst/>
          </a:prstGeom>
          <a:noFill/>
          <a:ln>
            <a:noFill/>
          </a:ln>
        </p:spPr>
      </p:pic>
      <p:sp>
        <p:nvSpPr>
          <p:cNvPr id="230" name="Google Shape;230;p35"/>
          <p:cNvSpPr txBox="1"/>
          <p:nvPr/>
        </p:nvSpPr>
        <p:spPr>
          <a:xfrm>
            <a:off x="105700" y="92500"/>
            <a:ext cx="8919300" cy="45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lt2"/>
                </a:solidFill>
                <a:latin typeface="Roboto"/>
                <a:ea typeface="Roboto"/>
                <a:cs typeface="Roboto"/>
                <a:sym typeface="Roboto"/>
              </a:rPr>
              <a:t>Ejercicio Práctico</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lang="es" sz="1600">
                <a:solidFill>
                  <a:schemeClr val="lt2"/>
                </a:solidFill>
                <a:latin typeface="Roboto"/>
                <a:ea typeface="Roboto"/>
                <a:cs typeface="Roboto"/>
                <a:sym typeface="Roboto"/>
              </a:rPr>
              <a:t>Objetivo: Ejecutar un contenedor de Nginx, hacer que sirva una página web en el puerto 8080 de tu máquina local, y luego detener el contenedor.</a:t>
            </a:r>
            <a:endParaRPr sz="1600">
              <a:solidFill>
                <a:schemeClr val="lt2"/>
              </a:solidFill>
              <a:latin typeface="Roboto"/>
              <a:ea typeface="Roboto"/>
              <a:cs typeface="Roboto"/>
              <a:sym typeface="Roboto"/>
            </a:endParaRPr>
          </a:p>
          <a:p>
            <a:pPr indent="0" lvl="0" marL="0" rtl="0" algn="l">
              <a:spcBef>
                <a:spcPts val="0"/>
              </a:spcBef>
              <a:spcAft>
                <a:spcPts val="0"/>
              </a:spcAft>
              <a:buNone/>
            </a:pPr>
            <a:r>
              <a:t/>
            </a:r>
            <a:endParaRPr sz="1600">
              <a:solidFill>
                <a:schemeClr val="lt2"/>
              </a:solidFill>
              <a:latin typeface="Roboto"/>
              <a:ea typeface="Roboto"/>
              <a:cs typeface="Roboto"/>
              <a:sym typeface="Roboto"/>
            </a:endParaRPr>
          </a:p>
          <a:p>
            <a:pPr indent="0" lvl="0" marL="0" rtl="0" algn="l">
              <a:spcBef>
                <a:spcPts val="0"/>
              </a:spcBef>
              <a:spcAft>
                <a:spcPts val="0"/>
              </a:spcAft>
              <a:buNone/>
            </a:pPr>
            <a:r>
              <a:rPr b="1" lang="es" sz="1600">
                <a:solidFill>
                  <a:schemeClr val="lt2"/>
                </a:solidFill>
                <a:latin typeface="Roboto"/>
                <a:ea typeface="Roboto"/>
                <a:cs typeface="Roboto"/>
                <a:sym typeface="Roboto"/>
              </a:rPr>
              <a:t>1.- Buscar la imagen de Nginx:</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lang="es" sz="1600">
                <a:solidFill>
                  <a:schemeClr val="lt2"/>
                </a:solidFill>
                <a:latin typeface="Roboto"/>
                <a:ea typeface="Roboto"/>
                <a:cs typeface="Roboto"/>
                <a:sym typeface="Roboto"/>
              </a:rPr>
              <a:t>No necesitas hacer esto en tu terminal. Solo asegúrate de que existe una imagen oficial de Nginx en Docker Hub.</a:t>
            </a:r>
            <a:br>
              <a:rPr lang="es" sz="1600">
                <a:solidFill>
                  <a:schemeClr val="lt2"/>
                </a:solidFill>
                <a:latin typeface="Roboto"/>
                <a:ea typeface="Roboto"/>
                <a:cs typeface="Roboto"/>
                <a:sym typeface="Roboto"/>
              </a:rPr>
            </a:br>
            <a:endParaRPr sz="1600">
              <a:solidFill>
                <a:schemeClr val="lt2"/>
              </a:solidFill>
              <a:latin typeface="Roboto"/>
              <a:ea typeface="Roboto"/>
              <a:cs typeface="Roboto"/>
              <a:sym typeface="Roboto"/>
            </a:endParaRPr>
          </a:p>
          <a:p>
            <a:pPr indent="0" lvl="0" marL="0" rtl="0" algn="l">
              <a:spcBef>
                <a:spcPts val="0"/>
              </a:spcBef>
              <a:spcAft>
                <a:spcPts val="0"/>
              </a:spcAft>
              <a:buNone/>
            </a:pPr>
            <a:r>
              <a:rPr b="1" lang="es" sz="1600">
                <a:solidFill>
                  <a:schemeClr val="lt2"/>
                </a:solidFill>
                <a:latin typeface="Roboto"/>
                <a:ea typeface="Roboto"/>
                <a:cs typeface="Roboto"/>
                <a:sym typeface="Roboto"/>
              </a:rPr>
              <a:t>2.- Ejecutar un contenedor Nginx:</a:t>
            </a:r>
            <a:endParaRPr sz="1600">
              <a:solidFill>
                <a:schemeClr val="lt2"/>
              </a:solidFill>
              <a:latin typeface="Roboto"/>
              <a:ea typeface="Roboto"/>
              <a:cs typeface="Roboto"/>
              <a:sym typeface="Roboto"/>
            </a:endParaRPr>
          </a:p>
          <a:p>
            <a:pPr indent="0" lvl="0" marL="0" rtl="0" algn="l">
              <a:spcBef>
                <a:spcPts val="0"/>
              </a:spcBef>
              <a:spcAft>
                <a:spcPts val="0"/>
              </a:spcAft>
              <a:buNone/>
            </a:pPr>
            <a:r>
              <a:rPr lang="es" sz="1600">
                <a:solidFill>
                  <a:schemeClr val="lt2"/>
                </a:solidFill>
                <a:latin typeface="Roboto"/>
                <a:ea typeface="Roboto"/>
                <a:cs typeface="Roboto"/>
                <a:sym typeface="Roboto"/>
              </a:rPr>
              <a:t>Ejecuta el siguiente comando para iniciar un contenedor de Nginx en segundo plano y mapear el puerto 8080 del host al puerto 80 del contenedor (el puerto por defecto de Nginx).</a:t>
            </a:r>
            <a:endParaRPr sz="16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-d --name mi-nginx -p 8080:80 nginx</a:t>
            </a:r>
            <a:br>
              <a:rPr lang="es" sz="1500">
                <a:solidFill>
                  <a:schemeClr val="accent1"/>
                </a:solidFill>
                <a:latin typeface="Nunito"/>
                <a:ea typeface="Nunito"/>
                <a:cs typeface="Nunito"/>
                <a:sym typeface="Nunito"/>
              </a:rPr>
            </a:br>
            <a:endParaRPr sz="1600">
              <a:solidFill>
                <a:schemeClr val="lt2"/>
              </a:solidFill>
              <a:latin typeface="Roboto"/>
              <a:ea typeface="Roboto"/>
              <a:cs typeface="Roboto"/>
              <a:sym typeface="Roboto"/>
            </a:endParaRPr>
          </a:p>
          <a:p>
            <a:pPr indent="0" lvl="0" marL="0" rtl="0" algn="l">
              <a:spcBef>
                <a:spcPts val="0"/>
              </a:spcBef>
              <a:spcAft>
                <a:spcPts val="0"/>
              </a:spcAft>
              <a:buNone/>
            </a:pPr>
            <a:r>
              <a:rPr b="1" lang="es" sz="1600">
                <a:solidFill>
                  <a:schemeClr val="lt2"/>
                </a:solidFill>
                <a:latin typeface="Roboto"/>
                <a:ea typeface="Roboto"/>
                <a:cs typeface="Roboto"/>
                <a:sym typeface="Roboto"/>
              </a:rPr>
              <a:t>3.- Verificar la ejecución:</a:t>
            </a:r>
            <a:endParaRPr sz="1600">
              <a:solidFill>
                <a:schemeClr val="lt2"/>
              </a:solidFill>
              <a:latin typeface="Roboto"/>
              <a:ea typeface="Roboto"/>
              <a:cs typeface="Roboto"/>
              <a:sym typeface="Roboto"/>
            </a:endParaRPr>
          </a:p>
          <a:p>
            <a:pPr indent="0" lvl="0" marL="0" rtl="0" algn="l">
              <a:spcBef>
                <a:spcPts val="0"/>
              </a:spcBef>
              <a:spcAft>
                <a:spcPts val="0"/>
              </a:spcAft>
              <a:buNone/>
            </a:pPr>
            <a:r>
              <a:rPr lang="es" sz="1600">
                <a:solidFill>
                  <a:schemeClr val="lt2"/>
                </a:solidFill>
                <a:latin typeface="Roboto"/>
                <a:ea typeface="Roboto"/>
                <a:cs typeface="Roboto"/>
                <a:sym typeface="Roboto"/>
              </a:rPr>
              <a:t>Abre tu navegador y ve a http://localhost:8080. Deberías ver la página por defecto de Nginx.</a:t>
            </a:r>
            <a:endParaRPr sz="1600">
              <a:solidFill>
                <a:schemeClr val="lt2"/>
              </a:solidFill>
              <a:latin typeface="Roboto"/>
              <a:ea typeface="Roboto"/>
              <a:cs typeface="Roboto"/>
              <a:sym typeface="Roboto"/>
            </a:endParaRPr>
          </a:p>
          <a:p>
            <a:pPr indent="0" lvl="0" marL="0" rtl="0" algn="l">
              <a:spcBef>
                <a:spcPts val="0"/>
              </a:spcBef>
              <a:spcAft>
                <a:spcPts val="0"/>
              </a:spcAft>
              <a:buNone/>
            </a:pPr>
            <a:r>
              <a:t/>
            </a:r>
            <a:endParaRPr sz="1600">
              <a:solidFill>
                <a:schemeClr val="lt2"/>
              </a:solidFill>
              <a:latin typeface="Roboto"/>
              <a:ea typeface="Roboto"/>
              <a:cs typeface="Roboto"/>
              <a:sym typeface="Roboto"/>
            </a:endParaRPr>
          </a:p>
          <a:p>
            <a:pPr indent="0" lvl="0" marL="0" rtl="0" algn="l">
              <a:spcBef>
                <a:spcPts val="0"/>
              </a:spcBef>
              <a:spcAft>
                <a:spcPts val="0"/>
              </a:spcAft>
              <a:buNone/>
            </a:pPr>
            <a:r>
              <a:t/>
            </a:r>
            <a:endParaRPr sz="1600">
              <a:solidFill>
                <a:schemeClr val="lt2"/>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7.- Arrancado un contenedor</a:t>
            </a:r>
            <a:endParaRPr/>
          </a:p>
        </p:txBody>
      </p:sp>
      <p:sp>
        <p:nvSpPr>
          <p:cNvPr id="236" name="Google Shape;236;p36"/>
          <p:cNvSpPr txBox="1"/>
          <p:nvPr/>
        </p:nvSpPr>
        <p:spPr>
          <a:xfrm>
            <a:off x="105700" y="92500"/>
            <a:ext cx="8919300" cy="45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lt2"/>
                </a:solidFill>
                <a:latin typeface="Roboto"/>
                <a:ea typeface="Roboto"/>
                <a:cs typeface="Roboto"/>
                <a:sym typeface="Roboto"/>
              </a:rPr>
              <a:t>4.- </a:t>
            </a:r>
            <a:r>
              <a:rPr b="1" lang="es" sz="1600">
                <a:solidFill>
                  <a:schemeClr val="lt2"/>
                </a:solidFill>
                <a:latin typeface="Roboto"/>
                <a:ea typeface="Roboto"/>
                <a:cs typeface="Roboto"/>
                <a:sym typeface="Roboto"/>
              </a:rPr>
              <a:t>Detener el contenedor:</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lang="es" sz="1600">
                <a:solidFill>
                  <a:schemeClr val="lt2"/>
                </a:solidFill>
                <a:latin typeface="Roboto"/>
                <a:ea typeface="Roboto"/>
                <a:cs typeface="Roboto"/>
                <a:sym typeface="Roboto"/>
              </a:rPr>
              <a:t>Una vez que hayas terminado, puedes detener el contenedor con:</a:t>
            </a:r>
            <a:endParaRPr sz="16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stop mi-nginx</a:t>
            </a:r>
            <a:endParaRPr sz="1600">
              <a:solidFill>
                <a:schemeClr val="lt2"/>
              </a:solidFill>
              <a:latin typeface="Roboto"/>
              <a:ea typeface="Roboto"/>
              <a:cs typeface="Roboto"/>
              <a:sym typeface="Roboto"/>
            </a:endParaRPr>
          </a:p>
          <a:p>
            <a:pPr indent="0" lvl="0" marL="0" rtl="0" algn="l">
              <a:spcBef>
                <a:spcPts val="0"/>
              </a:spcBef>
              <a:spcAft>
                <a:spcPts val="0"/>
              </a:spcAft>
              <a:buNone/>
            </a:pPr>
            <a:r>
              <a:t/>
            </a:r>
            <a:endParaRPr sz="1600">
              <a:solidFill>
                <a:schemeClr val="lt2"/>
              </a:solidFill>
              <a:latin typeface="Roboto"/>
              <a:ea typeface="Roboto"/>
              <a:cs typeface="Roboto"/>
              <a:sym typeface="Roboto"/>
            </a:endParaRPr>
          </a:p>
          <a:p>
            <a:pPr indent="0" lvl="0" marL="0" rtl="0" algn="l">
              <a:spcBef>
                <a:spcPts val="0"/>
              </a:spcBef>
              <a:spcAft>
                <a:spcPts val="0"/>
              </a:spcAft>
              <a:buNone/>
            </a:pPr>
            <a:r>
              <a:t/>
            </a:r>
            <a:endParaRPr sz="1600">
              <a:solidFill>
                <a:schemeClr val="lt2"/>
              </a:solidFill>
              <a:latin typeface="Roboto"/>
              <a:ea typeface="Roboto"/>
              <a:cs typeface="Roboto"/>
              <a:sym typeface="Roboto"/>
            </a:endParaRPr>
          </a:p>
          <a:p>
            <a:pPr indent="0" lvl="0" marL="0" rtl="0" algn="l">
              <a:spcBef>
                <a:spcPts val="0"/>
              </a:spcBef>
              <a:spcAft>
                <a:spcPts val="0"/>
              </a:spcAft>
              <a:buNone/>
            </a:pPr>
            <a:r>
              <a:rPr lang="es" sz="1600">
                <a:solidFill>
                  <a:schemeClr val="lt2"/>
                </a:solidFill>
                <a:latin typeface="Roboto"/>
                <a:ea typeface="Roboto"/>
                <a:cs typeface="Roboto"/>
                <a:sym typeface="Roboto"/>
              </a:rPr>
              <a:t>Para los siguientes 3 puntos no tendrás los comandos por lo que tendrás que buscar mediante la ayuda la forma de hacer lo que te pido, recuerda que para llegar a la ayuda has de hacer:</a:t>
            </a:r>
            <a:br>
              <a:rPr lang="es" sz="1600">
                <a:solidFill>
                  <a:schemeClr val="lt2"/>
                </a:solidFill>
                <a:latin typeface="Roboto"/>
                <a:ea typeface="Roboto"/>
                <a:cs typeface="Roboto"/>
                <a:sym typeface="Roboto"/>
              </a:rPr>
            </a:br>
            <a:r>
              <a:rPr lang="es" sz="1500">
                <a:solidFill>
                  <a:schemeClr val="accent1"/>
                </a:solidFill>
                <a:latin typeface="Nunito"/>
                <a:ea typeface="Nunito"/>
                <a:cs typeface="Nunito"/>
                <a:sym typeface="Nunito"/>
              </a:rPr>
              <a:t>docker -help</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b="1" lang="es" sz="1600">
                <a:solidFill>
                  <a:schemeClr val="lt2"/>
                </a:solidFill>
                <a:latin typeface="Roboto"/>
                <a:ea typeface="Roboto"/>
                <a:cs typeface="Roboto"/>
                <a:sym typeface="Roboto"/>
              </a:rPr>
              <a:t>5.- Reinicia el contenedor.</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b="1" lang="es" sz="1600">
                <a:solidFill>
                  <a:schemeClr val="lt2"/>
                </a:solidFill>
                <a:latin typeface="Roboto"/>
                <a:ea typeface="Roboto"/>
                <a:cs typeface="Roboto"/>
                <a:sym typeface="Roboto"/>
              </a:rPr>
              <a:t>6.- Borra el contenedor.</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b="1" lang="es" sz="1600">
                <a:solidFill>
                  <a:schemeClr val="lt2"/>
                </a:solidFill>
                <a:latin typeface="Roboto"/>
                <a:ea typeface="Roboto"/>
                <a:cs typeface="Roboto"/>
                <a:sym typeface="Roboto"/>
              </a:rPr>
              <a:t>7.- Borra la imagen.</a:t>
            </a:r>
            <a:endParaRPr b="1" sz="1600">
              <a:solidFill>
                <a:schemeClr val="lt2"/>
              </a:solidFill>
              <a:latin typeface="Roboto"/>
              <a:ea typeface="Roboto"/>
              <a:cs typeface="Roboto"/>
              <a:sym typeface="Roboto"/>
            </a:endParaRPr>
          </a:p>
          <a:p>
            <a:pPr indent="0" lvl="0" marL="0" rtl="0" algn="l">
              <a:spcBef>
                <a:spcPts val="0"/>
              </a:spcBef>
              <a:spcAft>
                <a:spcPts val="0"/>
              </a:spcAft>
              <a:buNone/>
            </a:pPr>
            <a:r>
              <a:t/>
            </a:r>
            <a:endParaRPr b="1" sz="1600">
              <a:solidFill>
                <a:schemeClr val="lt2"/>
              </a:solidFill>
              <a:latin typeface="Roboto"/>
              <a:ea typeface="Roboto"/>
              <a:cs typeface="Roboto"/>
              <a:sym typeface="Roboto"/>
            </a:endParaRPr>
          </a:p>
          <a:p>
            <a:pPr indent="0" lvl="0" marL="0" rtl="0" algn="l">
              <a:spcBef>
                <a:spcPts val="0"/>
              </a:spcBef>
              <a:spcAft>
                <a:spcPts val="0"/>
              </a:spcAft>
              <a:buNone/>
            </a:pPr>
            <a:r>
              <a:t/>
            </a:r>
            <a:endParaRPr sz="1600">
              <a:solidFill>
                <a:schemeClr val="lt2"/>
              </a:solidFill>
              <a:latin typeface="Roboto"/>
              <a:ea typeface="Roboto"/>
              <a:cs typeface="Roboto"/>
              <a:sym typeface="Roboto"/>
            </a:endParaRPr>
          </a:p>
        </p:txBody>
      </p:sp>
      <p:pic>
        <p:nvPicPr>
          <p:cNvPr id="237" name="Google Shape;237;p36"/>
          <p:cNvPicPr preferRelativeResize="0"/>
          <p:nvPr/>
        </p:nvPicPr>
        <p:blipFill>
          <a:blip r:embed="rId3">
            <a:alphaModFix amt="10000"/>
          </a:blip>
          <a:stretch>
            <a:fillRect/>
          </a:stretch>
        </p:blipFill>
        <p:spPr>
          <a:xfrm>
            <a:off x="457200" y="0"/>
            <a:ext cx="82296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8.-Docker Compose</a:t>
            </a:r>
            <a:endParaRPr/>
          </a:p>
        </p:txBody>
      </p:sp>
      <p:pic>
        <p:nvPicPr>
          <p:cNvPr id="243" name="Google Shape;243;p37"/>
          <p:cNvPicPr preferRelativeResize="0"/>
          <p:nvPr/>
        </p:nvPicPr>
        <p:blipFill>
          <a:blip r:embed="rId3">
            <a:alphaModFix/>
          </a:blip>
          <a:stretch>
            <a:fillRect/>
          </a:stretch>
        </p:blipFill>
        <p:spPr>
          <a:xfrm>
            <a:off x="4862700" y="281662"/>
            <a:ext cx="3613450" cy="45801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249" name="Google Shape;249;p38"/>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¿Que es Compose?</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Docker Compose es una herramienta que permite definir y ejecutar aplicaciones Docker multi-contenedor. Utiliza archivos YAML para configurar los servicios de la aplicación y ejecuta el proceso de creación y inicio de todos los contenedores con un solo comando. Docker Compose es ideal para el desarrollo, las pruebas y los entornos de puesta en producción, ya que simplifica el manejo de contenedores Docker que trabajan juntos.</a:t>
            </a:r>
            <a:endParaRPr sz="2000">
              <a:solidFill>
                <a:schemeClr val="lt2"/>
              </a:solidFill>
              <a:latin typeface="Roboto"/>
              <a:ea typeface="Roboto"/>
              <a:cs typeface="Roboto"/>
              <a:sym typeface="Roboto"/>
            </a:endParaRPr>
          </a:p>
        </p:txBody>
      </p:sp>
      <p:pic>
        <p:nvPicPr>
          <p:cNvPr id="250" name="Google Shape;250;p38"/>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9"/>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
        <p:nvSpPr>
          <p:cNvPr id="256" name="Google Shape;256;p3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257" name="Google Shape;257;p39"/>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Características clave:</a:t>
            </a:r>
            <a:br>
              <a:rPr b="1" lang="es" sz="2000">
                <a:solidFill>
                  <a:schemeClr val="lt2"/>
                </a:solidFill>
                <a:latin typeface="Roboto"/>
                <a:ea typeface="Roboto"/>
                <a:cs typeface="Roboto"/>
                <a:sym typeface="Roboto"/>
              </a:rPr>
            </a:br>
            <a:endParaRPr b="1" sz="19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 Definición de servicios en un archivo: Permite describir en un archivo YAML los servicios, redes y volúmenes necesarios para tu aplicación, facilitando su gestión como un conjunto.</a:t>
            </a:r>
            <a:br>
              <a:rPr lang="es" sz="1700">
                <a:solidFill>
                  <a:schemeClr val="lt2"/>
                </a:solidFill>
                <a:latin typeface="Roboto"/>
                <a:ea typeface="Roboto"/>
                <a:cs typeface="Roboto"/>
                <a:sym typeface="Roboto"/>
              </a:rPr>
            </a:b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 Aislamiento: Aunque todos los servicios definidos en docker-compose.yml se ejecutan en una única red, cada uno opera en un entorno aislado.</a:t>
            </a:r>
            <a:br>
              <a:rPr lang="es" sz="1700">
                <a:solidFill>
                  <a:schemeClr val="lt2"/>
                </a:solidFill>
                <a:latin typeface="Roboto"/>
                <a:ea typeface="Roboto"/>
                <a:cs typeface="Roboto"/>
                <a:sym typeface="Roboto"/>
              </a:rPr>
            </a:b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 Desarrollo y despliegue simplificados: Con un solo comando, puedes construir o reconstruir servicios, iniciar y detener servicios, ver el estado de ejecución de los servicios y mucho más.</a:t>
            </a:r>
            <a:br>
              <a:rPr lang="es" sz="1700">
                <a:solidFill>
                  <a:schemeClr val="lt2"/>
                </a:solidFill>
                <a:latin typeface="Roboto"/>
                <a:ea typeface="Roboto"/>
                <a:cs typeface="Roboto"/>
                <a:sym typeface="Roboto"/>
              </a:rPr>
            </a:b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 Compatibilidad y portabilidad: Las definiciones de Compose pueden trasladarse entre entornos de desarrollo, pruebas y producción, asegurando la consistencia en todos ellos.</a:t>
            </a:r>
            <a:endParaRPr sz="17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0"/>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
        <p:nvSpPr>
          <p:cNvPr id="263" name="Google Shape;263;p4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264" name="Google Shape;264;p40"/>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Componentes básicos de un archivo Docker Compose:</a:t>
            </a:r>
            <a:br>
              <a:rPr b="1" lang="es" sz="2000">
                <a:solidFill>
                  <a:schemeClr val="lt2"/>
                </a:solidFill>
                <a:latin typeface="Roboto"/>
                <a:ea typeface="Roboto"/>
                <a:cs typeface="Roboto"/>
                <a:sym typeface="Roboto"/>
              </a:rPr>
            </a:br>
            <a:endParaRPr b="1" sz="1900">
              <a:solidFill>
                <a:schemeClr val="lt2"/>
              </a:solidFill>
              <a:latin typeface="Roboto"/>
              <a:ea typeface="Roboto"/>
              <a:cs typeface="Roboto"/>
              <a:sym typeface="Roboto"/>
            </a:endParaRPr>
          </a:p>
          <a:p>
            <a:pPr indent="0" lvl="0" marL="0" rtl="0" algn="l">
              <a:spcBef>
                <a:spcPts val="0"/>
              </a:spcBef>
              <a:spcAft>
                <a:spcPts val="0"/>
              </a:spcAft>
              <a:buNone/>
            </a:pPr>
            <a:r>
              <a:rPr lang="es" sz="1900">
                <a:solidFill>
                  <a:schemeClr val="lt2"/>
                </a:solidFill>
                <a:latin typeface="Roboto"/>
                <a:ea typeface="Roboto"/>
                <a:cs typeface="Roboto"/>
                <a:sym typeface="Roboto"/>
              </a:rPr>
              <a:t>·Servicios: Define los contenedores que se deben ejecutar como parte de tu aplicación. Cada servicio puede basarse en una imagen Docker existente o construirse a partir de un Dockerfile.</a:t>
            </a:r>
            <a:br>
              <a:rPr lang="es" sz="1900">
                <a:solidFill>
                  <a:schemeClr val="lt2"/>
                </a:solidFill>
                <a:latin typeface="Roboto"/>
                <a:ea typeface="Roboto"/>
                <a:cs typeface="Roboto"/>
                <a:sym typeface="Roboto"/>
              </a:rPr>
            </a:br>
            <a:endParaRPr sz="1900">
              <a:solidFill>
                <a:schemeClr val="lt2"/>
              </a:solidFill>
              <a:latin typeface="Roboto"/>
              <a:ea typeface="Roboto"/>
              <a:cs typeface="Roboto"/>
              <a:sym typeface="Roboto"/>
            </a:endParaRPr>
          </a:p>
          <a:p>
            <a:pPr indent="0" lvl="0" marL="0" rtl="0" algn="l">
              <a:spcBef>
                <a:spcPts val="0"/>
              </a:spcBef>
              <a:spcAft>
                <a:spcPts val="0"/>
              </a:spcAft>
              <a:buNone/>
            </a:pPr>
            <a:r>
              <a:rPr lang="es" sz="1900">
                <a:solidFill>
                  <a:schemeClr val="lt2"/>
                </a:solidFill>
                <a:latin typeface="Roboto"/>
                <a:ea typeface="Roboto"/>
                <a:cs typeface="Roboto"/>
                <a:sym typeface="Roboto"/>
              </a:rPr>
              <a:t>·Redes: Permite definir redes personalizadas para conectar tus servicios entre sí.</a:t>
            </a:r>
            <a:br>
              <a:rPr lang="es" sz="1900">
                <a:solidFill>
                  <a:schemeClr val="lt2"/>
                </a:solidFill>
                <a:latin typeface="Roboto"/>
                <a:ea typeface="Roboto"/>
                <a:cs typeface="Roboto"/>
                <a:sym typeface="Roboto"/>
              </a:rPr>
            </a:br>
            <a:endParaRPr sz="1900">
              <a:solidFill>
                <a:schemeClr val="lt2"/>
              </a:solidFill>
              <a:latin typeface="Roboto"/>
              <a:ea typeface="Roboto"/>
              <a:cs typeface="Roboto"/>
              <a:sym typeface="Roboto"/>
            </a:endParaRPr>
          </a:p>
          <a:p>
            <a:pPr indent="0" lvl="0" marL="0" rtl="0" algn="l">
              <a:spcBef>
                <a:spcPts val="0"/>
              </a:spcBef>
              <a:spcAft>
                <a:spcPts val="0"/>
              </a:spcAft>
              <a:buNone/>
            </a:pPr>
            <a:r>
              <a:rPr lang="es" sz="1900">
                <a:solidFill>
                  <a:schemeClr val="lt2"/>
                </a:solidFill>
                <a:latin typeface="Roboto"/>
                <a:ea typeface="Roboto"/>
                <a:cs typeface="Roboto"/>
                <a:sym typeface="Roboto"/>
              </a:rPr>
              <a:t>·Volúmenes: Facilita la persistencia o el compartimiento de datos entre contenedores o entre contenedores y el host.</a:t>
            </a:r>
            <a:endParaRPr sz="1900">
              <a:solidFill>
                <a:schemeClr val="lt2"/>
              </a:solidFill>
              <a:latin typeface="Roboto"/>
              <a:ea typeface="Roboto"/>
              <a:cs typeface="Roboto"/>
              <a:sym typeface="Roboto"/>
            </a:endParaRPr>
          </a:p>
          <a:p>
            <a:pPr indent="0" lvl="0" marL="0" rtl="0" algn="l">
              <a:spcBef>
                <a:spcPts val="0"/>
              </a:spcBef>
              <a:spcAft>
                <a:spcPts val="0"/>
              </a:spcAft>
              <a:buNone/>
            </a:pPr>
            <a:r>
              <a:t/>
            </a:r>
            <a:endParaRPr sz="17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1"/>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
        <p:nvSpPr>
          <p:cNvPr id="270" name="Google Shape;270;p4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271" name="Google Shape;271;p41"/>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Ejemplo básico de un docker-compose.yml</a:t>
            </a:r>
            <a:br>
              <a:rPr b="1" lang="es" sz="2000">
                <a:solidFill>
                  <a:schemeClr val="lt2"/>
                </a:solidFill>
                <a:latin typeface="Roboto"/>
                <a:ea typeface="Roboto"/>
                <a:cs typeface="Roboto"/>
                <a:sym typeface="Roboto"/>
              </a:rPr>
            </a:br>
            <a:endParaRPr b="1" sz="19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Supongamos que quieres ejecutar una aplicación web sencilla que utiliza Flask para el backend y Redis como base de datos en memoria. Tu archivo docker-compose.yml podría verse así:</a:t>
            </a:r>
            <a:endParaRPr sz="1700">
              <a:solidFill>
                <a:schemeClr val="lt2"/>
              </a:solidFill>
              <a:latin typeface="Roboto"/>
              <a:ea typeface="Roboto"/>
              <a:cs typeface="Roboto"/>
              <a:sym typeface="Roboto"/>
            </a:endParaRPr>
          </a:p>
          <a:p>
            <a:pPr indent="0" lvl="0" marL="0" rtl="0" algn="l">
              <a:spcBef>
                <a:spcPts val="0"/>
              </a:spcBef>
              <a:spcAft>
                <a:spcPts val="0"/>
              </a:spcAft>
              <a:buNone/>
            </a:pPr>
            <a:r>
              <a:t/>
            </a:r>
            <a:endParaRPr sz="17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pic>
        <p:nvPicPr>
          <p:cNvPr id="272" name="Google Shape;272;p41"/>
          <p:cNvPicPr preferRelativeResize="0"/>
          <p:nvPr/>
        </p:nvPicPr>
        <p:blipFill>
          <a:blip r:embed="rId4">
            <a:alphaModFix/>
          </a:blip>
          <a:stretch>
            <a:fillRect/>
          </a:stretch>
        </p:blipFill>
        <p:spPr>
          <a:xfrm>
            <a:off x="1306100" y="2037824"/>
            <a:ext cx="6298875" cy="291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5"/>
          <p:cNvPicPr preferRelativeResize="0"/>
          <p:nvPr/>
        </p:nvPicPr>
        <p:blipFill>
          <a:blip r:embed="rId3">
            <a:alphaModFix/>
          </a:blip>
          <a:stretch>
            <a:fillRect/>
          </a:stretch>
        </p:blipFill>
        <p:spPr>
          <a:xfrm>
            <a:off x="5304900" y="3016750"/>
            <a:ext cx="3771375" cy="2048125"/>
          </a:xfrm>
          <a:prstGeom prst="rect">
            <a:avLst/>
          </a:prstGeom>
          <a:noFill/>
          <a:ln>
            <a:noFill/>
          </a:ln>
        </p:spPr>
      </p:pic>
      <p:sp>
        <p:nvSpPr>
          <p:cNvPr id="82" name="Google Shape;82;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1.- Introducción ¿</a:t>
            </a:r>
            <a:r>
              <a:rPr lang="es"/>
              <a:t>Qué</a:t>
            </a:r>
            <a:r>
              <a:rPr lang="es"/>
              <a:t> es Docker?</a:t>
            </a:r>
            <a:endParaRPr/>
          </a:p>
        </p:txBody>
      </p:sp>
      <p:sp>
        <p:nvSpPr>
          <p:cNvPr id="83" name="Google Shape;83;p1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Docker es una plataforma que facilita la creación, despliegue y ejecución de aplicaciones en contenedores. Estos contenedores empaquetan la aplicación y todo lo necesario para que funcione consistentemente en cualquier entorno. Docker ayuda a resolver el problema de "funciona en mi máquina", mejorando la eficiencia y facilitando la colaboración entre desarrolladores y operaciones al mantener los entornos aislados y consistentes.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2"/>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
        <p:nvSpPr>
          <p:cNvPr id="278" name="Google Shape;278;p4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279" name="Google Shape;279;p42"/>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Cómo</a:t>
            </a:r>
            <a:r>
              <a:rPr b="1" lang="es" sz="2000">
                <a:solidFill>
                  <a:schemeClr val="lt2"/>
                </a:solidFill>
                <a:latin typeface="Roboto"/>
                <a:ea typeface="Roboto"/>
                <a:cs typeface="Roboto"/>
                <a:sym typeface="Roboto"/>
              </a:rPr>
              <a:t> ejecutar Docker Compose:</a:t>
            </a:r>
            <a:br>
              <a:rPr b="1" lang="es" sz="2000">
                <a:solidFill>
                  <a:schemeClr val="lt2"/>
                </a:solidFill>
                <a:latin typeface="Roboto"/>
                <a:ea typeface="Roboto"/>
                <a:cs typeface="Roboto"/>
                <a:sym typeface="Roboto"/>
              </a:rPr>
            </a:br>
            <a:endParaRPr b="1" sz="19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Para arrancar tu aplicación con Docker Compose, simplemente navega al directorio donde se encuentra tu archivo docker-compose.yml y ejecuta:</a:t>
            </a: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docker-compose up</a:t>
            </a:r>
            <a:endParaRPr sz="1700">
              <a:solidFill>
                <a:schemeClr val="lt2"/>
              </a:solidFill>
              <a:latin typeface="Roboto"/>
              <a:ea typeface="Roboto"/>
              <a:cs typeface="Roboto"/>
              <a:sym typeface="Roboto"/>
            </a:endParaRPr>
          </a:p>
          <a:p>
            <a:pPr indent="0" lvl="0" marL="0" rtl="0" algn="l">
              <a:spcBef>
                <a:spcPts val="0"/>
              </a:spcBef>
              <a:spcAft>
                <a:spcPts val="0"/>
              </a:spcAft>
              <a:buNone/>
            </a:pPr>
            <a:r>
              <a:t/>
            </a: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Para detener y eliminar todos los servicios definidos en el archivo docker-compose.yml, puedes usar:</a:t>
            </a: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docker-compose down</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3"/>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
        <p:nvSpPr>
          <p:cNvPr id="285" name="Google Shape;285;p4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286" name="Google Shape;286;p43"/>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Ejercicio Básico:</a:t>
            </a:r>
            <a:br>
              <a:rPr b="1" lang="es" sz="2000">
                <a:solidFill>
                  <a:schemeClr val="lt2"/>
                </a:solidFill>
                <a:latin typeface="Roboto"/>
                <a:ea typeface="Roboto"/>
                <a:cs typeface="Roboto"/>
                <a:sym typeface="Roboto"/>
              </a:rPr>
            </a:br>
            <a:endParaRPr b="1" sz="19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Para introducirte en Docker Compose, vamos a realizar un ejercicio práctico simple. Crearemos una aplicación con dos servicios: una aplicación web Python Flask sencilla y una base de datos Redis. Utilizaremos Docker Compose para definir y ejecutar estos servicio</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b="1" lang="es" sz="1700">
                <a:solidFill>
                  <a:schemeClr val="lt2"/>
                </a:solidFill>
                <a:latin typeface="Roboto"/>
                <a:ea typeface="Roboto"/>
                <a:cs typeface="Roboto"/>
                <a:sym typeface="Roboto"/>
              </a:rPr>
              <a:t>Paso 1: Preparar la aplicación Flask</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Primero, necesitamos una aplicación Flask simple. Crea un directorio para tu proyecto y añade los siguientes archivos:</a:t>
            </a:r>
            <a:endParaRPr sz="1700">
              <a:solidFill>
                <a:schemeClr val="lt2"/>
              </a:solidFill>
              <a:latin typeface="Roboto"/>
              <a:ea typeface="Roboto"/>
              <a:cs typeface="Roboto"/>
              <a:sym typeface="Roboto"/>
            </a:endParaRPr>
          </a:p>
          <a:p>
            <a:pPr indent="0" lvl="0" marL="0" rtl="0" algn="l">
              <a:spcBef>
                <a:spcPts val="0"/>
              </a:spcBef>
              <a:spcAft>
                <a:spcPts val="0"/>
              </a:spcAft>
              <a:buNone/>
            </a:pPr>
            <a:r>
              <a:t/>
            </a: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app.py (una aplicación Flask que se conecta a Redis y aumenta un contador cada vez que se accede a la página):</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4"/>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
        <p:nvSpPr>
          <p:cNvPr id="292" name="Google Shape;292;p4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293" name="Google Shape;293;p44"/>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accent1"/>
                </a:solidFill>
                <a:latin typeface="Nunito"/>
                <a:ea typeface="Nunito"/>
                <a:cs typeface="Nunito"/>
                <a:sym typeface="Nunito"/>
              </a:rPr>
              <a:t>from flask import Flask</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from redis import Redis, RedisError</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import os</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import socket</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Conectar a Redis</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redis = Redis(host="redis", db=0, socket_connect_timeout=2, socket_timeout=2)</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app = Flask(__name__)</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@app.route('/')</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def hello():</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try:</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visits = redis.incr("counter")</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except RedisError:</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visits = "&lt;i&gt;no se puede conectar a Redis, contador deshabilitado&lt;/i&gt;"</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html = "&lt;h3&gt;Hola {name}!&lt;/h3&gt;" \</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"&lt;b&gt;Visitas:&lt;/b&gt; {visits}" \</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"&lt;br/&gt;"</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return html.format(name=os.getenv("NAME", "mundo"), visits=visits)</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if __name__ == "__main__":</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    app.run(host='0.0.0.0', port=80)</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100">
              <a:solidFill>
                <a:schemeClr val="accent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5"/>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
        <p:nvSpPr>
          <p:cNvPr id="299" name="Google Shape;299;p4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300" name="Google Shape;300;p45"/>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lt2"/>
                </a:solidFill>
                <a:latin typeface="Roboto"/>
                <a:ea typeface="Roboto"/>
                <a:cs typeface="Roboto"/>
                <a:sym typeface="Roboto"/>
              </a:rPr>
              <a:t>requirements.txt (las dependencias de tu aplicación):</a:t>
            </a: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flask</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redis</a:t>
            </a:r>
            <a:endParaRPr sz="1700">
              <a:solidFill>
                <a:schemeClr val="lt2"/>
              </a:solidFill>
              <a:latin typeface="Roboto"/>
              <a:ea typeface="Roboto"/>
              <a:cs typeface="Roboto"/>
              <a:sym typeface="Roboto"/>
            </a:endParaRPr>
          </a:p>
          <a:p>
            <a:pPr indent="0" lvl="0" marL="0" rtl="0" algn="l">
              <a:spcBef>
                <a:spcPts val="0"/>
              </a:spcBef>
              <a:spcAft>
                <a:spcPts val="0"/>
              </a:spcAft>
              <a:buNone/>
            </a:pPr>
            <a:r>
              <a:t/>
            </a:r>
            <a:endParaRPr sz="1700">
              <a:solidFill>
                <a:schemeClr val="lt2"/>
              </a:solidFill>
              <a:latin typeface="Roboto"/>
              <a:ea typeface="Roboto"/>
              <a:cs typeface="Roboto"/>
              <a:sym typeface="Roboto"/>
            </a:endParaRPr>
          </a:p>
          <a:p>
            <a:pPr indent="0" lvl="0" marL="0" rtl="0" algn="l">
              <a:spcBef>
                <a:spcPts val="0"/>
              </a:spcBef>
              <a:spcAft>
                <a:spcPts val="0"/>
              </a:spcAft>
              <a:buNone/>
            </a:pPr>
            <a:r>
              <a:rPr b="1" lang="es" sz="1700">
                <a:solidFill>
                  <a:schemeClr val="lt2"/>
                </a:solidFill>
                <a:latin typeface="Roboto"/>
                <a:ea typeface="Roboto"/>
                <a:cs typeface="Roboto"/>
                <a:sym typeface="Roboto"/>
              </a:rPr>
              <a:t>Paso 2: Crear un Dockerfile</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En el mismo directorio, crea un Dockerfile para tu aplicación Flask:</a:t>
            </a:r>
            <a:endParaRPr sz="17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 Usa una imagen base oficial de Python</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FROM python:3.7-alpine</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 Establece el directorio de trabajo en /code</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WORKDIR /code</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 Instala las dependencias de Python</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COPY requirements.txt .</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RUN pip install -r requirements.txt</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 Copia el resto del directorio actual en /code</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COPY . .</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 Hace que el puerto 80 esté disponible fuera de este contenedor</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EXPOSE 80</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 Ejecuta app.py cuando el contenedor inicie</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200">
                <a:solidFill>
                  <a:schemeClr val="accent1"/>
                </a:solidFill>
                <a:latin typeface="Nunito"/>
                <a:ea typeface="Nunito"/>
                <a:cs typeface="Nunito"/>
                <a:sym typeface="Nunito"/>
              </a:rPr>
              <a:t>CMD ["python", "app.py"]</a:t>
            </a:r>
            <a:endParaRPr sz="12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t/>
            </a:r>
            <a:endParaRPr sz="1100">
              <a:solidFill>
                <a:schemeClr val="accent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6"/>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
        <p:nvSpPr>
          <p:cNvPr id="306" name="Google Shape;306;p4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307" name="Google Shape;307;p46"/>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chemeClr val="lt2"/>
                </a:solidFill>
                <a:latin typeface="Roboto"/>
                <a:ea typeface="Roboto"/>
                <a:cs typeface="Roboto"/>
                <a:sym typeface="Roboto"/>
              </a:rPr>
              <a:t>Paso 3: Definir servicios con Docker Compose</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Crea un archivo docker-compose.yml en el mismo directorio, que defina los servicios web y redis</a:t>
            </a: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version: '3'</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services:</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web:</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build: .</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ports:</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 "5000:80"</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environment:</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NAME: Docker Compose</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redis:</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lang="es" sz="1200">
                <a:solidFill>
                  <a:schemeClr val="accent1"/>
                </a:solidFill>
                <a:latin typeface="Nunito"/>
                <a:ea typeface="Nunito"/>
                <a:cs typeface="Nunito"/>
                <a:sym typeface="Nunito"/>
              </a:rPr>
              <a:t>    image: "redis:alpine</a:t>
            </a:r>
            <a:r>
              <a:rPr lang="es" sz="1700">
                <a:solidFill>
                  <a:schemeClr val="lt2"/>
                </a:solidFill>
                <a:latin typeface="Roboto"/>
                <a:ea typeface="Roboto"/>
                <a:cs typeface="Roboto"/>
                <a:sym typeface="Roboto"/>
              </a:rPr>
              <a:t>"</a:t>
            </a:r>
            <a:endParaRPr sz="1700">
              <a:solidFill>
                <a:schemeClr val="lt2"/>
              </a:solidFill>
              <a:latin typeface="Roboto"/>
              <a:ea typeface="Roboto"/>
              <a:cs typeface="Roboto"/>
              <a:sym typeface="Roboto"/>
            </a:endParaRPr>
          </a:p>
          <a:p>
            <a:pPr indent="0" lvl="0" marL="0" rtl="0" algn="l">
              <a:spcBef>
                <a:spcPts val="0"/>
              </a:spcBef>
              <a:spcAft>
                <a:spcPts val="0"/>
              </a:spcAft>
              <a:buNone/>
            </a:pPr>
            <a:r>
              <a:t/>
            </a:r>
            <a:endParaRPr sz="17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rPr lang="es" sz="1700">
                <a:solidFill>
                  <a:schemeClr val="lt2"/>
                </a:solidFill>
                <a:latin typeface="Roboto"/>
                <a:ea typeface="Roboto"/>
                <a:cs typeface="Roboto"/>
                <a:sym typeface="Roboto"/>
              </a:rPr>
              <a:t>Este archivo indica a Docker Compose cómo construir la imagen de tu aplicación Flask y cómo conectarla a un servicio Redis.</a:t>
            </a:r>
            <a:endParaRPr sz="17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chemeClr val="accent1"/>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7"/>
          <p:cNvPicPr preferRelativeResize="0"/>
          <p:nvPr/>
        </p:nvPicPr>
        <p:blipFill>
          <a:blip r:embed="rId3">
            <a:alphaModFix amt="10000"/>
          </a:blip>
          <a:stretch>
            <a:fillRect/>
          </a:stretch>
        </p:blipFill>
        <p:spPr>
          <a:xfrm>
            <a:off x="1268525" y="1231600"/>
            <a:ext cx="6374025" cy="3247900"/>
          </a:xfrm>
          <a:prstGeom prst="rect">
            <a:avLst/>
          </a:prstGeom>
          <a:noFill/>
          <a:ln>
            <a:noFill/>
          </a:ln>
        </p:spPr>
      </p:pic>
      <p:sp>
        <p:nvSpPr>
          <p:cNvPr id="313" name="Google Shape;313;p4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8.- Docker Compose</a:t>
            </a:r>
            <a:endParaRPr/>
          </a:p>
        </p:txBody>
      </p:sp>
      <p:sp>
        <p:nvSpPr>
          <p:cNvPr id="314" name="Google Shape;314;p47"/>
          <p:cNvSpPr txBox="1"/>
          <p:nvPr/>
        </p:nvSpPr>
        <p:spPr>
          <a:xfrm>
            <a:off x="132150" y="779625"/>
            <a:ext cx="8826600" cy="41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chemeClr val="lt2"/>
                </a:solidFill>
                <a:latin typeface="Roboto"/>
                <a:ea typeface="Roboto"/>
                <a:cs typeface="Roboto"/>
                <a:sym typeface="Roboto"/>
              </a:rPr>
              <a:t>Paso 4: Construir y ejecutar con Docker Compose</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Desde el terminal, en el directorio de tu proyecto, ejecuta:</a:t>
            </a: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docker-compose up</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Este comando construirá la imagen para el servicio web, </a:t>
            </a:r>
            <a:r>
              <a:rPr lang="es" sz="1700">
                <a:solidFill>
                  <a:schemeClr val="lt2"/>
                </a:solidFill>
                <a:latin typeface="Roboto"/>
                <a:ea typeface="Roboto"/>
                <a:cs typeface="Roboto"/>
                <a:sym typeface="Roboto"/>
              </a:rPr>
              <a:t>descarga</a:t>
            </a:r>
            <a:r>
              <a:rPr lang="es" sz="1700">
                <a:solidFill>
                  <a:schemeClr val="lt2"/>
                </a:solidFill>
                <a:latin typeface="Roboto"/>
                <a:ea typeface="Roboto"/>
                <a:cs typeface="Roboto"/>
                <a:sym typeface="Roboto"/>
              </a:rPr>
              <a:t> la imagen Redis (si es necesario) y arrancará los contenedores.</a:t>
            </a:r>
            <a:endParaRPr sz="17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s" sz="1700">
                <a:solidFill>
                  <a:schemeClr val="lt2"/>
                </a:solidFill>
                <a:latin typeface="Roboto"/>
                <a:ea typeface="Roboto"/>
                <a:cs typeface="Roboto"/>
                <a:sym typeface="Roboto"/>
              </a:rPr>
              <a:t>Paso 5: Verificar la aplicación</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Abre tu navegador y visita http://localhost:5000. Deberías ver un mensaje de bienvenida y un contador de visitas que incrementa con cada recarga de la página.</a:t>
            </a:r>
            <a:endParaRPr sz="17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s" sz="1700">
                <a:solidFill>
                  <a:schemeClr val="lt2"/>
                </a:solidFill>
                <a:latin typeface="Roboto"/>
                <a:ea typeface="Roboto"/>
                <a:cs typeface="Roboto"/>
                <a:sym typeface="Roboto"/>
              </a:rPr>
              <a:t>Paso 6: Limpiar</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lang="es" sz="1700">
                <a:solidFill>
                  <a:schemeClr val="lt2"/>
                </a:solidFill>
                <a:latin typeface="Roboto"/>
                <a:ea typeface="Roboto"/>
                <a:cs typeface="Roboto"/>
                <a:sym typeface="Roboto"/>
              </a:rPr>
              <a:t>Cuando hayas terminado, puedes detener y eliminar los contenedores creados por Docker Compose con:</a:t>
            </a:r>
            <a:endParaRPr sz="17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docker-compose down</a:t>
            </a:r>
            <a:endParaRPr b="1" sz="1700">
              <a:solidFill>
                <a:schemeClr val="lt2"/>
              </a:solidFill>
              <a:latin typeface="Roboto"/>
              <a:ea typeface="Roboto"/>
              <a:cs typeface="Roboto"/>
              <a:sym typeface="Roboto"/>
            </a:endParaRPr>
          </a:p>
          <a:p>
            <a:pPr indent="0" lvl="0" marL="0" rtl="0" algn="l">
              <a:spcBef>
                <a:spcPts val="0"/>
              </a:spcBef>
              <a:spcAft>
                <a:spcPts val="0"/>
              </a:spcAft>
              <a:buNone/>
            </a:pPr>
            <a:r>
              <a:t/>
            </a:r>
            <a:endParaRPr b="1" sz="17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1700">
              <a:solidFill>
                <a:schemeClr val="lt2"/>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9.- Docker Volumes</a:t>
            </a:r>
            <a:endParaRPr/>
          </a:p>
        </p:txBody>
      </p:sp>
      <p:pic>
        <p:nvPicPr>
          <p:cNvPr id="320" name="Google Shape;320;p48"/>
          <p:cNvPicPr preferRelativeResize="0"/>
          <p:nvPr/>
        </p:nvPicPr>
        <p:blipFill>
          <a:blip r:embed="rId3">
            <a:alphaModFix/>
          </a:blip>
          <a:stretch>
            <a:fillRect/>
          </a:stretch>
        </p:blipFill>
        <p:spPr>
          <a:xfrm>
            <a:off x="5517250" y="929813"/>
            <a:ext cx="3283875" cy="3283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9.- Docker Volumes</a:t>
            </a:r>
            <a:endParaRPr/>
          </a:p>
        </p:txBody>
      </p:sp>
      <p:sp>
        <p:nvSpPr>
          <p:cNvPr id="326" name="Google Shape;326;p49"/>
          <p:cNvSpPr txBox="1"/>
          <p:nvPr/>
        </p:nvSpPr>
        <p:spPr>
          <a:xfrm>
            <a:off x="105700" y="132150"/>
            <a:ext cx="8892900" cy="44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¿Que son los Volumes?</a:t>
            </a:r>
            <a:endParaRPr b="1" sz="2000">
              <a:solidFill>
                <a:schemeClr val="lt2"/>
              </a:solidFill>
              <a:latin typeface="Roboto"/>
              <a:ea typeface="Roboto"/>
              <a:cs typeface="Roboto"/>
              <a:sym typeface="Roboto"/>
            </a:endParaRPr>
          </a:p>
          <a:p>
            <a:pPr indent="0" lvl="0" marL="0" rtl="0" algn="l">
              <a:spcBef>
                <a:spcPts val="0"/>
              </a:spcBef>
              <a:spcAft>
                <a:spcPts val="0"/>
              </a:spcAft>
              <a:buNone/>
            </a:pPr>
            <a:br>
              <a:rPr lang="es" sz="2000">
                <a:solidFill>
                  <a:schemeClr val="lt2"/>
                </a:solidFill>
                <a:latin typeface="Roboto"/>
                <a:ea typeface="Roboto"/>
                <a:cs typeface="Roboto"/>
                <a:sym typeface="Roboto"/>
              </a:rPr>
            </a:br>
            <a:r>
              <a:rPr lang="es" sz="2000">
                <a:solidFill>
                  <a:schemeClr val="lt2"/>
                </a:solidFill>
                <a:latin typeface="Roboto"/>
                <a:ea typeface="Roboto"/>
                <a:cs typeface="Roboto"/>
                <a:sym typeface="Roboto"/>
              </a:rPr>
              <a:t>Los volúmenes en Docker son una forma de persistir y compartir datos entre contenedores y entre un contenedor y el host. A diferencia de los datos almacenados dentro del sistema de archivos de un contenedor, los volúmenes se almacenan en una parte del sistema de archivos del host gestionada por Docker, lo que los hace independientes del ciclo de vida del contenedor. Esto significa que los volúmenes no se eliminan cuando se elimina o detiene un contenedor, lo que permite reutilizar y compartir datos.</a:t>
            </a:r>
            <a:endParaRPr sz="2000">
              <a:solidFill>
                <a:schemeClr val="lt2"/>
              </a:solidFill>
              <a:latin typeface="Roboto"/>
              <a:ea typeface="Roboto"/>
              <a:cs typeface="Roboto"/>
              <a:sym typeface="Roboto"/>
            </a:endParaRPr>
          </a:p>
        </p:txBody>
      </p:sp>
      <p:pic>
        <p:nvPicPr>
          <p:cNvPr id="327" name="Google Shape;327;p49"/>
          <p:cNvPicPr preferRelativeResize="0"/>
          <p:nvPr/>
        </p:nvPicPr>
        <p:blipFill>
          <a:blip r:embed="rId3">
            <a:alphaModFix amt="10000"/>
          </a:blip>
          <a:stretch>
            <a:fillRect/>
          </a:stretch>
        </p:blipFill>
        <p:spPr>
          <a:xfrm>
            <a:off x="1574308" y="0"/>
            <a:ext cx="5995382"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0"/>
          <p:cNvPicPr preferRelativeResize="0"/>
          <p:nvPr/>
        </p:nvPicPr>
        <p:blipFill>
          <a:blip r:embed="rId3">
            <a:alphaModFix amt="10000"/>
          </a:blip>
          <a:stretch>
            <a:fillRect/>
          </a:stretch>
        </p:blipFill>
        <p:spPr>
          <a:xfrm>
            <a:off x="1574308" y="0"/>
            <a:ext cx="5995382" cy="5143499"/>
          </a:xfrm>
          <a:prstGeom prst="rect">
            <a:avLst/>
          </a:prstGeom>
          <a:noFill/>
          <a:ln>
            <a:noFill/>
          </a:ln>
        </p:spPr>
      </p:pic>
      <p:sp>
        <p:nvSpPr>
          <p:cNvPr id="333" name="Google Shape;333;p5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9.- </a:t>
            </a:r>
            <a:r>
              <a:rPr lang="es"/>
              <a:t>Docker Volumes</a:t>
            </a:r>
            <a:endParaRPr/>
          </a:p>
        </p:txBody>
      </p:sp>
      <p:sp>
        <p:nvSpPr>
          <p:cNvPr id="334" name="Google Shape;334;p50"/>
          <p:cNvSpPr txBox="1"/>
          <p:nvPr/>
        </p:nvSpPr>
        <p:spPr>
          <a:xfrm>
            <a:off x="105700" y="132150"/>
            <a:ext cx="8892900" cy="44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Características clave de los volúmenes:</a:t>
            </a:r>
            <a:br>
              <a:rPr b="1" lang="es" sz="2000">
                <a:solidFill>
                  <a:schemeClr val="lt2"/>
                </a:solidFill>
                <a:latin typeface="Roboto"/>
                <a:ea typeface="Roboto"/>
                <a:cs typeface="Roboto"/>
                <a:sym typeface="Roboto"/>
              </a:rPr>
            </a:b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 Persistencia de datos: Los datos almacenados en volúmenes persisten incluso después de que los contenedores se eliminen.</a:t>
            </a:r>
            <a:br>
              <a:rPr lang="es" sz="2000">
                <a:solidFill>
                  <a:schemeClr val="lt2"/>
                </a:solidFill>
                <a:latin typeface="Roboto"/>
                <a:ea typeface="Roboto"/>
                <a:cs typeface="Roboto"/>
                <a:sym typeface="Roboto"/>
              </a:rPr>
            </a:b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 Compartir datos: Los volúmenes pueden compartirse entre múltiples contenedores simultáneamente.</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 Seguridad: Los volúmenes pueden ser más seguros que el almacenamiento de datos en el sistema de archivos del contenedor.</a:t>
            </a:r>
            <a:br>
              <a:rPr lang="es" sz="2000">
                <a:solidFill>
                  <a:schemeClr val="lt2"/>
                </a:solidFill>
                <a:latin typeface="Roboto"/>
                <a:ea typeface="Roboto"/>
                <a:cs typeface="Roboto"/>
                <a:sym typeface="Roboto"/>
              </a:rPr>
            </a:b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 Gestión por Docker: Docker gestiona el ciclo de vida de los volúmenes, facilitando su inspección, eliminación o limpieza.</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9.- </a:t>
            </a:r>
            <a:r>
              <a:rPr lang="es"/>
              <a:t>Docker Volumes</a:t>
            </a:r>
            <a:endParaRPr/>
          </a:p>
        </p:txBody>
      </p:sp>
      <p:sp>
        <p:nvSpPr>
          <p:cNvPr id="340" name="Google Shape;340;p51"/>
          <p:cNvSpPr txBox="1"/>
          <p:nvPr/>
        </p:nvSpPr>
        <p:spPr>
          <a:xfrm>
            <a:off x="125550" y="79300"/>
            <a:ext cx="8892900" cy="44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1.- Ejercicio básico: Crear y usar un volumen con Docker</a:t>
            </a:r>
            <a:br>
              <a:rPr b="1" lang="es" sz="2000">
                <a:solidFill>
                  <a:schemeClr val="lt2"/>
                </a:solidFill>
                <a:latin typeface="Roboto"/>
                <a:ea typeface="Roboto"/>
                <a:cs typeface="Roboto"/>
                <a:sym typeface="Roboto"/>
              </a:rPr>
            </a:b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Objetivo: Crear un volumen para persistir los datos generados por un contenedor de Redis.</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Paso 1: Crear un volumen</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Primero, crea un volumen en Docker utilizando el comando docker volume create:</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volume create mi-volumen-redis</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Paso 2: Ejecutar un contenedor de Redis usando el volumen</a:t>
            </a:r>
            <a:br>
              <a:rPr b="1" lang="es" sz="2000">
                <a:solidFill>
                  <a:schemeClr val="lt2"/>
                </a:solidFill>
                <a:latin typeface="Roboto"/>
                <a:ea typeface="Roboto"/>
                <a:cs typeface="Roboto"/>
                <a:sym typeface="Roboto"/>
              </a:rPr>
            </a:br>
            <a:r>
              <a:rPr lang="es" sz="2000">
                <a:solidFill>
                  <a:schemeClr val="lt2"/>
                </a:solidFill>
                <a:latin typeface="Roboto"/>
                <a:ea typeface="Roboto"/>
                <a:cs typeface="Roboto"/>
                <a:sym typeface="Roboto"/>
              </a:rPr>
              <a:t>Ahora, inicia un contenedor de Redis y monta el volumen creado en el paso anterior en el contenedor. Esto asegurará que los datos de Redis se almacenen en el volumen y persistan más allá del ciclo de vida del contenedor.</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pic>
        <p:nvPicPr>
          <p:cNvPr id="341" name="Google Shape;341;p51"/>
          <p:cNvPicPr preferRelativeResize="0"/>
          <p:nvPr/>
        </p:nvPicPr>
        <p:blipFill>
          <a:blip r:embed="rId3">
            <a:alphaModFix amt="10000"/>
          </a:blip>
          <a:stretch>
            <a:fillRect/>
          </a:stretch>
        </p:blipFill>
        <p:spPr>
          <a:xfrm>
            <a:off x="1574308" y="0"/>
            <a:ext cx="5995382"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6848750" y="3179625"/>
            <a:ext cx="1995300" cy="1963875"/>
          </a:xfrm>
          <a:prstGeom prst="rect">
            <a:avLst/>
          </a:prstGeom>
          <a:noFill/>
          <a:ln>
            <a:noFill/>
          </a:ln>
        </p:spPr>
      </p:pic>
      <p:sp>
        <p:nvSpPr>
          <p:cNvPr id="89" name="Google Shape;89;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2</a:t>
            </a:r>
            <a:r>
              <a:rPr lang="es"/>
              <a:t>.- ¿Qué es una imagen?</a:t>
            </a:r>
            <a:endParaRPr/>
          </a:p>
        </p:txBody>
      </p:sp>
      <p:sp>
        <p:nvSpPr>
          <p:cNvPr id="90" name="Google Shape;90;p1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Una imagen en Docker es una plantilla de solo lectura con instrucciones para crear un contenedor Docker. Contiene el código de la aplicación, las librerías, las herramientas necesarias, y otras dependencias requeridas para que la aplicación se ejecute. Las imágenes se utilizan para construir contenedores y asegurar la consistencia en los entornos de desarrollo, pruebas y producción.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9.- </a:t>
            </a:r>
            <a:r>
              <a:rPr lang="es"/>
              <a:t>Docker Volumes</a:t>
            </a:r>
            <a:endParaRPr/>
          </a:p>
        </p:txBody>
      </p:sp>
      <p:sp>
        <p:nvSpPr>
          <p:cNvPr id="347" name="Google Shape;347;p52"/>
          <p:cNvSpPr txBox="1"/>
          <p:nvPr/>
        </p:nvSpPr>
        <p:spPr>
          <a:xfrm>
            <a:off x="125550" y="79300"/>
            <a:ext cx="8892900" cy="44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accent1"/>
                </a:solidFill>
                <a:latin typeface="Nunito"/>
                <a:ea typeface="Nunito"/>
                <a:cs typeface="Nunito"/>
                <a:sym typeface="Nunito"/>
              </a:rPr>
              <a:t>docker run -d --name mi-redis -v mi-volumen-redis:/data redis redis-server --appendonly yes</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lang="es" sz="2000">
                <a:solidFill>
                  <a:schemeClr val="lt2"/>
                </a:solidFill>
                <a:latin typeface="Roboto"/>
                <a:ea typeface="Roboto"/>
                <a:cs typeface="Roboto"/>
                <a:sym typeface="Roboto"/>
              </a:rPr>
              <a:t>En este comando, -v mi-volumen-redis:/data monta el volumen mi-volumen-redis en la ruta /data dentro del contenedor. La opción --appendonly yes le indica a Redis que use el modo "Append Only File" (AOF), que persiste los datos escribiéndolos en un archivo de log.</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Paso 3: Verificar la persistencia de datos</a:t>
            </a:r>
            <a:br>
              <a:rPr b="1" lang="es" sz="2000">
                <a:solidFill>
                  <a:schemeClr val="lt2"/>
                </a:solidFill>
                <a:latin typeface="Roboto"/>
                <a:ea typeface="Roboto"/>
                <a:cs typeface="Roboto"/>
                <a:sym typeface="Roboto"/>
              </a:rPr>
            </a:br>
            <a:r>
              <a:rPr lang="es" sz="2000">
                <a:solidFill>
                  <a:schemeClr val="lt2"/>
                </a:solidFill>
                <a:latin typeface="Roboto"/>
                <a:ea typeface="Roboto"/>
                <a:cs typeface="Roboto"/>
                <a:sym typeface="Roboto"/>
              </a:rPr>
              <a:t>Conectar al contenedor de Redis:</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exec -it mi-redis redis-cli</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Crear algunos datos en Redis:</a:t>
            </a:r>
            <a:br>
              <a:rPr lang="es" sz="2000">
                <a:solidFill>
                  <a:schemeClr val="lt2"/>
                </a:solidFill>
                <a:latin typeface="Roboto"/>
                <a:ea typeface="Roboto"/>
                <a:cs typeface="Roboto"/>
                <a:sym typeface="Roboto"/>
              </a:rPr>
            </a:br>
            <a:r>
              <a:rPr lang="es" sz="1500">
                <a:solidFill>
                  <a:schemeClr val="accent1"/>
                </a:solidFill>
                <a:latin typeface="Nunito"/>
                <a:ea typeface="Nunito"/>
                <a:cs typeface="Nunito"/>
                <a:sym typeface="Nunito"/>
              </a:rPr>
              <a:t>set mi_clave "Hola Docker Volumes"</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br>
              <a:rPr lang="es" sz="2000">
                <a:solidFill>
                  <a:schemeClr val="lt2"/>
                </a:solidFill>
                <a:latin typeface="Roboto"/>
                <a:ea typeface="Roboto"/>
                <a:cs typeface="Roboto"/>
                <a:sym typeface="Roboto"/>
              </a:rPr>
            </a:br>
            <a:endParaRPr sz="2000">
              <a:solidFill>
                <a:schemeClr val="lt2"/>
              </a:solidFill>
              <a:latin typeface="Roboto"/>
              <a:ea typeface="Roboto"/>
              <a:cs typeface="Roboto"/>
              <a:sym typeface="Roboto"/>
            </a:endParaRPr>
          </a:p>
        </p:txBody>
      </p:sp>
      <p:pic>
        <p:nvPicPr>
          <p:cNvPr id="348" name="Google Shape;348;p52"/>
          <p:cNvPicPr preferRelativeResize="0"/>
          <p:nvPr/>
        </p:nvPicPr>
        <p:blipFill>
          <a:blip r:embed="rId3">
            <a:alphaModFix amt="10000"/>
          </a:blip>
          <a:stretch>
            <a:fillRect/>
          </a:stretch>
        </p:blipFill>
        <p:spPr>
          <a:xfrm>
            <a:off x="1574308" y="0"/>
            <a:ext cx="5995382" cy="51434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9.- </a:t>
            </a:r>
            <a:r>
              <a:rPr lang="es"/>
              <a:t>Docker Volumes</a:t>
            </a:r>
            <a:endParaRPr/>
          </a:p>
        </p:txBody>
      </p:sp>
      <p:sp>
        <p:nvSpPr>
          <p:cNvPr id="354" name="Google Shape;354;p53"/>
          <p:cNvSpPr txBox="1"/>
          <p:nvPr/>
        </p:nvSpPr>
        <p:spPr>
          <a:xfrm>
            <a:off x="125550" y="79300"/>
            <a:ext cx="8892900" cy="44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2"/>
                </a:solidFill>
                <a:latin typeface="Roboto"/>
                <a:ea typeface="Roboto"/>
                <a:cs typeface="Roboto"/>
                <a:sym typeface="Roboto"/>
              </a:rPr>
              <a:t>Salir de Redis y detener el contenedor:</a:t>
            </a:r>
            <a:br>
              <a:rPr lang="es" sz="2000">
                <a:solidFill>
                  <a:schemeClr val="lt2"/>
                </a:solidFill>
                <a:latin typeface="Roboto"/>
                <a:ea typeface="Roboto"/>
                <a:cs typeface="Roboto"/>
                <a:sym typeface="Roboto"/>
              </a:rPr>
            </a:br>
            <a:r>
              <a:rPr lang="es" sz="2000">
                <a:solidFill>
                  <a:schemeClr val="lt2"/>
                </a:solidFill>
                <a:latin typeface="Roboto"/>
                <a:ea typeface="Roboto"/>
                <a:cs typeface="Roboto"/>
                <a:sym typeface="Roboto"/>
              </a:rPr>
              <a:t>exit</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stop mi-redis</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Reiniciar el contenedor de Redis:</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start mi-redis</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Volver a conectarte al contenedor de Redis y verificar los datos:</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exec -it mi-redis redis-cli</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get mi_clave</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Deberías ver el valor "Hola Docker Volumes", demostrando que los datos persistieron aunque el contenedor se detuvo y reinició.</a:t>
            </a:r>
            <a:endParaRPr sz="2000">
              <a:solidFill>
                <a:schemeClr val="lt2"/>
              </a:solidFill>
              <a:latin typeface="Roboto"/>
              <a:ea typeface="Roboto"/>
              <a:cs typeface="Roboto"/>
              <a:sym typeface="Roboto"/>
            </a:endParaRPr>
          </a:p>
          <a:p>
            <a:pPr indent="0" lvl="0" marL="0" rtl="0" algn="l">
              <a:spcBef>
                <a:spcPts val="0"/>
              </a:spcBef>
              <a:spcAft>
                <a:spcPts val="0"/>
              </a:spcAft>
              <a:buNone/>
            </a:pPr>
            <a:br>
              <a:rPr lang="es" sz="2000">
                <a:solidFill>
                  <a:schemeClr val="lt2"/>
                </a:solidFill>
                <a:latin typeface="Roboto"/>
                <a:ea typeface="Roboto"/>
                <a:cs typeface="Roboto"/>
                <a:sym typeface="Roboto"/>
              </a:rPr>
            </a:br>
            <a:endParaRPr sz="2000">
              <a:solidFill>
                <a:schemeClr val="lt2"/>
              </a:solidFill>
              <a:latin typeface="Roboto"/>
              <a:ea typeface="Roboto"/>
              <a:cs typeface="Roboto"/>
              <a:sym typeface="Roboto"/>
            </a:endParaRPr>
          </a:p>
        </p:txBody>
      </p:sp>
      <p:pic>
        <p:nvPicPr>
          <p:cNvPr id="355" name="Google Shape;355;p53"/>
          <p:cNvPicPr preferRelativeResize="0"/>
          <p:nvPr/>
        </p:nvPicPr>
        <p:blipFill>
          <a:blip r:embed="rId3">
            <a:alphaModFix amt="10000"/>
          </a:blip>
          <a:stretch>
            <a:fillRect/>
          </a:stretch>
        </p:blipFill>
        <p:spPr>
          <a:xfrm>
            <a:off x="1574308" y="0"/>
            <a:ext cx="5995382" cy="5143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4"/>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9.- </a:t>
            </a:r>
            <a:r>
              <a:rPr lang="es"/>
              <a:t>Docker Volumes</a:t>
            </a:r>
            <a:endParaRPr/>
          </a:p>
        </p:txBody>
      </p:sp>
      <p:sp>
        <p:nvSpPr>
          <p:cNvPr id="361" name="Google Shape;361;p54"/>
          <p:cNvSpPr txBox="1"/>
          <p:nvPr/>
        </p:nvSpPr>
        <p:spPr>
          <a:xfrm>
            <a:off x="125550" y="79300"/>
            <a:ext cx="8892900" cy="44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Paso 4: Limpiar</a:t>
            </a:r>
            <a:br>
              <a:rPr lang="es" sz="2000">
                <a:solidFill>
                  <a:schemeClr val="lt2"/>
                </a:solidFill>
                <a:latin typeface="Roboto"/>
                <a:ea typeface="Roboto"/>
                <a:cs typeface="Roboto"/>
                <a:sym typeface="Roboto"/>
              </a:rPr>
            </a:br>
            <a:r>
              <a:rPr lang="es" sz="2000">
                <a:solidFill>
                  <a:schemeClr val="lt2"/>
                </a:solidFill>
                <a:latin typeface="Roboto"/>
                <a:ea typeface="Roboto"/>
                <a:cs typeface="Roboto"/>
                <a:sym typeface="Roboto"/>
              </a:rPr>
              <a:t>Cuando hayas terminado, puedes detener y eliminar el contenedor, y luego eliminar el volumen si lo deseas:</a:t>
            </a:r>
            <a:endParaRPr sz="20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rPr lang="es" sz="1500">
                <a:solidFill>
                  <a:schemeClr val="accent1"/>
                </a:solidFill>
                <a:latin typeface="Nunito"/>
                <a:ea typeface="Nunito"/>
                <a:cs typeface="Nunito"/>
                <a:sym typeface="Nunito"/>
              </a:rPr>
              <a:t>docker stop mi-redis</a:t>
            </a:r>
            <a:endParaRPr sz="15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500">
                <a:solidFill>
                  <a:schemeClr val="accent1"/>
                </a:solidFill>
                <a:latin typeface="Nunito"/>
                <a:ea typeface="Nunito"/>
                <a:cs typeface="Nunito"/>
                <a:sym typeface="Nunito"/>
              </a:rPr>
              <a:t>docker rm mi-redis</a:t>
            </a:r>
            <a:endParaRPr sz="15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500">
                <a:solidFill>
                  <a:schemeClr val="accent1"/>
                </a:solidFill>
                <a:latin typeface="Nunito"/>
                <a:ea typeface="Nunito"/>
                <a:cs typeface="Nunito"/>
                <a:sym typeface="Nunito"/>
              </a:rPr>
              <a:t>docker volume rm mi-volumen-redis</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Este ejercicio básico muestra cómo los volúmenes de Docker pueden ser utilizados para persistir datos más allá del ciclo de vida de un contenedor, una práctica esencial para aplicaciones que necesitan mantener datos a través de reinicios o actualizaciones de contenedores.</a:t>
            </a:r>
            <a:endParaRPr sz="2000">
              <a:solidFill>
                <a:schemeClr val="lt2"/>
              </a:solidFill>
              <a:latin typeface="Roboto"/>
              <a:ea typeface="Roboto"/>
              <a:cs typeface="Roboto"/>
              <a:sym typeface="Roboto"/>
            </a:endParaRPr>
          </a:p>
        </p:txBody>
      </p:sp>
      <p:pic>
        <p:nvPicPr>
          <p:cNvPr id="362" name="Google Shape;362;p54"/>
          <p:cNvPicPr preferRelativeResize="0"/>
          <p:nvPr/>
        </p:nvPicPr>
        <p:blipFill>
          <a:blip r:embed="rId3">
            <a:alphaModFix amt="10000"/>
          </a:blip>
          <a:stretch>
            <a:fillRect/>
          </a:stretch>
        </p:blipFill>
        <p:spPr>
          <a:xfrm>
            <a:off x="1574308" y="0"/>
            <a:ext cx="5995382"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5"/>
          <p:cNvPicPr preferRelativeResize="0"/>
          <p:nvPr/>
        </p:nvPicPr>
        <p:blipFill>
          <a:blip r:embed="rId3">
            <a:alphaModFix amt="10000"/>
          </a:blip>
          <a:stretch>
            <a:fillRect/>
          </a:stretch>
        </p:blipFill>
        <p:spPr>
          <a:xfrm>
            <a:off x="1574308" y="0"/>
            <a:ext cx="5995382" cy="5143499"/>
          </a:xfrm>
          <a:prstGeom prst="rect">
            <a:avLst/>
          </a:prstGeom>
          <a:noFill/>
          <a:ln>
            <a:noFill/>
          </a:ln>
        </p:spPr>
      </p:pic>
      <p:sp>
        <p:nvSpPr>
          <p:cNvPr id="368" name="Google Shape;368;p55"/>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9.- Docker Volumes</a:t>
            </a:r>
            <a:endParaRPr/>
          </a:p>
        </p:txBody>
      </p:sp>
      <p:sp>
        <p:nvSpPr>
          <p:cNvPr id="369" name="Google Shape;369;p55"/>
          <p:cNvSpPr txBox="1"/>
          <p:nvPr/>
        </p:nvSpPr>
        <p:spPr>
          <a:xfrm>
            <a:off x="125550" y="79300"/>
            <a:ext cx="8892900" cy="44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2.- </a:t>
            </a:r>
            <a:r>
              <a:rPr b="1" lang="es" sz="2000">
                <a:solidFill>
                  <a:schemeClr val="lt2"/>
                </a:solidFill>
                <a:latin typeface="Roboto"/>
                <a:ea typeface="Roboto"/>
                <a:cs typeface="Roboto"/>
                <a:sym typeface="Roboto"/>
              </a:rPr>
              <a:t>Ejercicio básico: Demostración </a:t>
            </a:r>
            <a:r>
              <a:rPr b="1" lang="es" sz="2000">
                <a:solidFill>
                  <a:schemeClr val="lt2"/>
                </a:solidFill>
                <a:latin typeface="Roboto"/>
                <a:ea typeface="Roboto"/>
                <a:cs typeface="Roboto"/>
                <a:sym typeface="Roboto"/>
              </a:rPr>
              <a:t>Volúmenes</a:t>
            </a:r>
            <a:r>
              <a:rPr b="1" lang="es" sz="2000">
                <a:solidFill>
                  <a:schemeClr val="lt2"/>
                </a:solidFill>
                <a:latin typeface="Roboto"/>
                <a:ea typeface="Roboto"/>
                <a:cs typeface="Roboto"/>
                <a:sym typeface="Roboto"/>
              </a:rPr>
              <a:t>.</a:t>
            </a:r>
            <a:br>
              <a:rPr b="1" lang="es" sz="2000">
                <a:solidFill>
                  <a:schemeClr val="lt2"/>
                </a:solidFill>
                <a:latin typeface="Roboto"/>
                <a:ea typeface="Roboto"/>
                <a:cs typeface="Roboto"/>
                <a:sym typeface="Roboto"/>
              </a:rPr>
            </a:b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Objetivo: Entender </a:t>
            </a:r>
            <a:r>
              <a:rPr lang="es" sz="2000">
                <a:solidFill>
                  <a:schemeClr val="lt2"/>
                </a:solidFill>
                <a:latin typeface="Roboto"/>
                <a:ea typeface="Roboto"/>
                <a:cs typeface="Roboto"/>
                <a:sym typeface="Roboto"/>
              </a:rPr>
              <a:t>cómo</a:t>
            </a:r>
            <a:r>
              <a:rPr lang="es" sz="2000">
                <a:solidFill>
                  <a:schemeClr val="lt2"/>
                </a:solidFill>
                <a:latin typeface="Roboto"/>
                <a:ea typeface="Roboto"/>
                <a:cs typeface="Roboto"/>
                <a:sym typeface="Roboto"/>
              </a:rPr>
              <a:t> los </a:t>
            </a:r>
            <a:r>
              <a:rPr lang="es" sz="2000">
                <a:solidFill>
                  <a:schemeClr val="lt2"/>
                </a:solidFill>
                <a:latin typeface="Roboto"/>
                <a:ea typeface="Roboto"/>
                <a:cs typeface="Roboto"/>
                <a:sym typeface="Roboto"/>
              </a:rPr>
              <a:t>volúmenes</a:t>
            </a:r>
            <a:r>
              <a:rPr lang="es" sz="2000">
                <a:solidFill>
                  <a:schemeClr val="lt2"/>
                </a:solidFill>
                <a:latin typeface="Roboto"/>
                <a:ea typeface="Roboto"/>
                <a:cs typeface="Roboto"/>
                <a:sym typeface="Roboto"/>
              </a:rPr>
              <a:t> pueden ser utilizados para compartir datos entre contenedores.</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Paso 1: Crear un volumen</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Primero, crea un volumen en Docker utilizando el comando docker volume create:</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volume create </a:t>
            </a:r>
            <a:r>
              <a:rPr lang="es" sz="1500">
                <a:solidFill>
                  <a:schemeClr val="accent1"/>
                </a:solidFill>
                <a:latin typeface="Nunito"/>
                <a:ea typeface="Nunito"/>
                <a:cs typeface="Nunito"/>
                <a:sym typeface="Nunito"/>
              </a:rPr>
              <a:t>data_vol</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Paso 2: Ejecutar dos </a:t>
            </a:r>
            <a:r>
              <a:rPr b="1" lang="es" sz="2000">
                <a:solidFill>
                  <a:schemeClr val="lt2"/>
                </a:solidFill>
                <a:latin typeface="Roboto"/>
                <a:ea typeface="Roboto"/>
                <a:cs typeface="Roboto"/>
                <a:sym typeface="Roboto"/>
              </a:rPr>
              <a:t>contenedores</a:t>
            </a:r>
            <a:r>
              <a:rPr b="1" lang="es" sz="2000">
                <a:solidFill>
                  <a:schemeClr val="lt2"/>
                </a:solidFill>
                <a:latin typeface="Roboto"/>
                <a:ea typeface="Roboto"/>
                <a:cs typeface="Roboto"/>
                <a:sym typeface="Roboto"/>
              </a:rPr>
              <a:t> que compartan el mismo volumen.</a:t>
            </a:r>
            <a:br>
              <a:rPr b="1" lang="es" sz="2000">
                <a:solidFill>
                  <a:schemeClr val="lt2"/>
                </a:solidFill>
                <a:latin typeface="Roboto"/>
                <a:ea typeface="Roboto"/>
                <a:cs typeface="Roboto"/>
                <a:sym typeface="Roboto"/>
              </a:rPr>
            </a:br>
            <a:r>
              <a:rPr lang="es" sz="2000">
                <a:solidFill>
                  <a:schemeClr val="lt2"/>
                </a:solidFill>
                <a:latin typeface="Roboto"/>
                <a:ea typeface="Roboto"/>
                <a:cs typeface="Roboto"/>
                <a:sym typeface="Roboto"/>
              </a:rPr>
              <a:t>Vamos a ejecutar dos contenedores de Ubuntu, montando el volumen </a:t>
            </a:r>
            <a:r>
              <a:rPr lang="es" sz="2000" u="sng">
                <a:solidFill>
                  <a:schemeClr val="lt2"/>
                </a:solidFill>
                <a:latin typeface="Roboto"/>
                <a:ea typeface="Roboto"/>
                <a:cs typeface="Roboto"/>
                <a:sym typeface="Roboto"/>
              </a:rPr>
              <a:t>data_vol</a:t>
            </a:r>
            <a:r>
              <a:rPr lang="es" sz="2000">
                <a:solidFill>
                  <a:schemeClr val="lt2"/>
                </a:solidFill>
                <a:latin typeface="Roboto"/>
                <a:ea typeface="Roboto"/>
                <a:cs typeface="Roboto"/>
                <a:sym typeface="Roboto"/>
              </a:rPr>
              <a:t> en ambos. En el primer contenedor, crearemos un archivo en el volumen compartido, y luego veremos si podemos acceder a ese mismo archivo desde el segundo contenedor.</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6"/>
          <p:cNvPicPr preferRelativeResize="0"/>
          <p:nvPr/>
        </p:nvPicPr>
        <p:blipFill>
          <a:blip r:embed="rId3">
            <a:alphaModFix amt="10000"/>
          </a:blip>
          <a:stretch>
            <a:fillRect/>
          </a:stretch>
        </p:blipFill>
        <p:spPr>
          <a:xfrm>
            <a:off x="1574308" y="0"/>
            <a:ext cx="5995382" cy="5143499"/>
          </a:xfrm>
          <a:prstGeom prst="rect">
            <a:avLst/>
          </a:prstGeom>
          <a:noFill/>
          <a:ln>
            <a:noFill/>
          </a:ln>
        </p:spPr>
      </p:pic>
      <p:sp>
        <p:nvSpPr>
          <p:cNvPr id="375" name="Google Shape;375;p56"/>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9.- Docker Volumes</a:t>
            </a:r>
            <a:endParaRPr/>
          </a:p>
        </p:txBody>
      </p:sp>
      <p:sp>
        <p:nvSpPr>
          <p:cNvPr id="376" name="Google Shape;376;p56"/>
          <p:cNvSpPr txBox="1"/>
          <p:nvPr/>
        </p:nvSpPr>
        <p:spPr>
          <a:xfrm>
            <a:off x="125550" y="79300"/>
            <a:ext cx="8892900" cy="44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2"/>
                </a:solidFill>
                <a:latin typeface="Roboto"/>
                <a:ea typeface="Roboto"/>
                <a:cs typeface="Roboto"/>
                <a:sym typeface="Roboto"/>
              </a:rPr>
              <a:t>Crea el primer contenedor:</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-it --name ubuntu1 --mount source=data_vol,target=/app ubuntu bash -c "echo 'Hola desde ubuntu1' &gt; /app/saludo.txt; bash"</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lang="es" sz="2000">
                <a:solidFill>
                  <a:schemeClr val="lt2"/>
                </a:solidFill>
                <a:latin typeface="Roboto"/>
                <a:ea typeface="Roboto"/>
                <a:cs typeface="Roboto"/>
                <a:sym typeface="Roboto"/>
              </a:rPr>
              <a:t>Crea el segundo contenedor:</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-it --name ubuntu2 --mount source=data_vol,target=/app ubuntu bash -c "cat /app/saludo.txt; bash"</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b="1" lang="es" sz="2000">
                <a:solidFill>
                  <a:schemeClr val="lt2"/>
                </a:solidFill>
                <a:latin typeface="Roboto"/>
                <a:ea typeface="Roboto"/>
                <a:cs typeface="Roboto"/>
                <a:sym typeface="Roboto"/>
              </a:rPr>
              <a:t>Paso 3: Ejecuta dos contenedores sin compartir el volumen:</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Crea el primer contenedor:</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-it --name ubuntu3 ubuntu bash -c "echo 'Hola desde ubuntu3' &gt; /saludo.txt; bash"</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Crea el segundo contenedor:</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-it --name ubuntu4 ubuntu bash -c "cat /saludo.txt || echo 'Archivo no encontrado'; bash"</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7"/>
          <p:cNvSpPr txBox="1"/>
          <p:nvPr>
            <p:ph type="title"/>
          </p:nvPr>
        </p:nvSpPr>
        <p:spPr>
          <a:xfrm>
            <a:off x="187800" y="40182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10</a:t>
            </a:r>
            <a:r>
              <a:rPr lang="es"/>
              <a:t>.- Redes Docker</a:t>
            </a:r>
            <a:endParaRPr/>
          </a:p>
        </p:txBody>
      </p:sp>
      <p:sp>
        <p:nvSpPr>
          <p:cNvPr id="382" name="Google Shape;382;p57"/>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fontScale="47500" lnSpcReduction="10000"/>
          </a:bodyPr>
          <a:lstStyle/>
          <a:p>
            <a:pPr indent="0" lvl="0" marL="0" rtl="0" algn="ctr">
              <a:spcBef>
                <a:spcPts val="0"/>
              </a:spcBef>
              <a:spcAft>
                <a:spcPts val="0"/>
              </a:spcAft>
              <a:buNone/>
            </a:pPr>
            <a:r>
              <a:rPr lang="es"/>
              <a:t>La red de Docker se refiere al conjunto de funcionalidades y tecnologías que Docker utiliza para proporcionar conectividad de red a los contenedores. Utiliza su propio stack de red que permite a los usuarios configurar cómo los contenedores se comunican entre sí y con otras redes. Docker encapsula diferentes modelos de red en "drivers" de red, cada uno de los cuales ofrece diferentes capacidades y se adapta a diferentes escenarios de uso.</a:t>
            </a:r>
            <a:endParaRPr/>
          </a:p>
        </p:txBody>
      </p:sp>
      <p:pic>
        <p:nvPicPr>
          <p:cNvPr id="383" name="Google Shape;383;p57"/>
          <p:cNvPicPr preferRelativeResize="0"/>
          <p:nvPr/>
        </p:nvPicPr>
        <p:blipFill>
          <a:blip r:embed="rId3">
            <a:alphaModFix/>
          </a:blip>
          <a:stretch>
            <a:fillRect/>
          </a:stretch>
        </p:blipFill>
        <p:spPr>
          <a:xfrm>
            <a:off x="5900500" y="1473225"/>
            <a:ext cx="2381250" cy="2381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Redes Docker</a:t>
            </a:r>
            <a:endParaRPr/>
          </a:p>
        </p:txBody>
      </p:sp>
      <p:sp>
        <p:nvSpPr>
          <p:cNvPr id="389" name="Google Shape;389;p58"/>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1</a:t>
            </a:r>
            <a:r>
              <a:rPr b="1" lang="es" sz="2000">
                <a:solidFill>
                  <a:schemeClr val="lt2"/>
                </a:solidFill>
                <a:latin typeface="Roboto"/>
                <a:ea typeface="Roboto"/>
                <a:cs typeface="Roboto"/>
                <a:sym typeface="Roboto"/>
              </a:rPr>
              <a:t>.- Principales Drivers y componentes de las redes docker:</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Docker utiliza redes virtuales para permitir la comunicación entre contenedores y también entre contenedores y el host externo. Estos son los tipos principales de redes en Docker:</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Bridge</a:t>
            </a:r>
            <a:endParaRPr b="1" sz="2000">
              <a:solidFill>
                <a:schemeClr val="lt2"/>
              </a:solidFill>
              <a:latin typeface="Roboto"/>
              <a:ea typeface="Roboto"/>
              <a:cs typeface="Roboto"/>
              <a:sym typeface="Roboto"/>
            </a:endParaRPr>
          </a:p>
          <a:p>
            <a:pPr indent="-355600" lvl="0" marL="457200" marR="0" rtl="0" algn="l">
              <a:lnSpc>
                <a:spcPct val="100000"/>
              </a:lnSpc>
              <a:spcBef>
                <a:spcPts val="0"/>
              </a:spcBef>
              <a:spcAft>
                <a:spcPts val="0"/>
              </a:spcAft>
              <a:buClr>
                <a:schemeClr val="lt2"/>
              </a:buClr>
              <a:buSzPts val="2000"/>
              <a:buFont typeface="Roboto"/>
              <a:buChar char="●"/>
            </a:pPr>
            <a:r>
              <a:rPr b="1" lang="es" sz="2000">
                <a:solidFill>
                  <a:schemeClr val="lt2"/>
                </a:solidFill>
                <a:latin typeface="Roboto"/>
                <a:ea typeface="Roboto"/>
                <a:cs typeface="Roboto"/>
                <a:sym typeface="Roboto"/>
              </a:rPr>
              <a:t>Predeterminada</a:t>
            </a:r>
            <a:r>
              <a:rPr lang="es" sz="2000">
                <a:solidFill>
                  <a:schemeClr val="lt2"/>
                </a:solidFill>
                <a:latin typeface="Roboto"/>
                <a:ea typeface="Roboto"/>
                <a:cs typeface="Roboto"/>
                <a:sym typeface="Roboto"/>
              </a:rPr>
              <a:t>: Cuando creas un contenedor sin especificar una red, Docker lo asigna a una red bridge predeterminada.</a:t>
            </a:r>
            <a:endParaRPr sz="2000">
              <a:solidFill>
                <a:schemeClr val="lt2"/>
              </a:solidFill>
              <a:latin typeface="Roboto"/>
              <a:ea typeface="Roboto"/>
              <a:cs typeface="Roboto"/>
              <a:sym typeface="Roboto"/>
            </a:endParaRPr>
          </a:p>
          <a:p>
            <a:pPr indent="-355600" lvl="0" marL="457200" marR="0" rtl="0" algn="l">
              <a:lnSpc>
                <a:spcPct val="100000"/>
              </a:lnSpc>
              <a:spcBef>
                <a:spcPts val="0"/>
              </a:spcBef>
              <a:spcAft>
                <a:spcPts val="0"/>
              </a:spcAft>
              <a:buClr>
                <a:schemeClr val="lt2"/>
              </a:buClr>
              <a:buSzPts val="2000"/>
              <a:buFont typeface="Roboto"/>
              <a:buChar char="●"/>
            </a:pPr>
            <a:r>
              <a:rPr b="1" lang="es" sz="2000">
                <a:solidFill>
                  <a:schemeClr val="lt2"/>
                </a:solidFill>
                <a:latin typeface="Roboto"/>
                <a:ea typeface="Roboto"/>
                <a:cs typeface="Roboto"/>
                <a:sym typeface="Roboto"/>
              </a:rPr>
              <a:t>Aislamiento</a:t>
            </a:r>
            <a:r>
              <a:rPr lang="es" sz="2000">
                <a:solidFill>
                  <a:schemeClr val="lt2"/>
                </a:solidFill>
                <a:latin typeface="Roboto"/>
                <a:ea typeface="Roboto"/>
                <a:cs typeface="Roboto"/>
                <a:sym typeface="Roboto"/>
              </a:rPr>
              <a:t>: Ideal para ejecutar contenedores que no necesitan ser accesibles desde la red externa.</a:t>
            </a:r>
            <a:endParaRPr sz="2000">
              <a:solidFill>
                <a:schemeClr val="lt2"/>
              </a:solidFill>
              <a:latin typeface="Roboto"/>
              <a:ea typeface="Roboto"/>
              <a:cs typeface="Roboto"/>
              <a:sym typeface="Roboto"/>
            </a:endParaRPr>
          </a:p>
          <a:p>
            <a:pPr indent="-355600" lvl="0" marL="457200" marR="0" rtl="0" algn="l">
              <a:lnSpc>
                <a:spcPct val="100000"/>
              </a:lnSpc>
              <a:spcBef>
                <a:spcPts val="0"/>
              </a:spcBef>
              <a:spcAft>
                <a:spcPts val="0"/>
              </a:spcAft>
              <a:buClr>
                <a:schemeClr val="lt2"/>
              </a:buClr>
              <a:buSzPts val="2000"/>
              <a:buFont typeface="Roboto"/>
              <a:buChar char="●"/>
            </a:pPr>
            <a:r>
              <a:rPr b="1" lang="es" sz="2000">
                <a:solidFill>
                  <a:schemeClr val="lt2"/>
                </a:solidFill>
                <a:latin typeface="Roboto"/>
                <a:ea typeface="Roboto"/>
                <a:cs typeface="Roboto"/>
                <a:sym typeface="Roboto"/>
              </a:rPr>
              <a:t>Comunicación</a:t>
            </a:r>
            <a:r>
              <a:rPr lang="es" sz="2000">
                <a:solidFill>
                  <a:schemeClr val="lt2"/>
                </a:solidFill>
                <a:latin typeface="Roboto"/>
                <a:ea typeface="Roboto"/>
                <a:cs typeface="Roboto"/>
                <a:sym typeface="Roboto"/>
              </a:rPr>
              <a:t>: Permite la comunicación entre contenedores en la misma red bridge.</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pic>
        <p:nvPicPr>
          <p:cNvPr id="390" name="Google Shape;390;p58"/>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9"/>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396" name="Google Shape;396;p5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397" name="Google Shape;397;p59"/>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Overlay:</a:t>
            </a:r>
            <a:endParaRPr b="1" sz="2000">
              <a:solidFill>
                <a:schemeClr val="lt2"/>
              </a:solidFill>
              <a:latin typeface="Roboto"/>
              <a:ea typeface="Roboto"/>
              <a:cs typeface="Roboto"/>
              <a:sym typeface="Roboto"/>
            </a:endParaRPr>
          </a:p>
          <a:p>
            <a:pPr indent="-355600" lvl="0" marL="457200" marR="0" rtl="0" algn="l">
              <a:lnSpc>
                <a:spcPct val="100000"/>
              </a:lnSpc>
              <a:spcBef>
                <a:spcPts val="0"/>
              </a:spcBef>
              <a:spcAft>
                <a:spcPts val="0"/>
              </a:spcAft>
              <a:buClr>
                <a:schemeClr val="lt2"/>
              </a:buClr>
              <a:buSzPts val="2000"/>
              <a:buFont typeface="Roboto"/>
              <a:buChar char="●"/>
            </a:pPr>
            <a:r>
              <a:rPr b="1" lang="es" sz="2000">
                <a:solidFill>
                  <a:schemeClr val="lt2"/>
                </a:solidFill>
                <a:latin typeface="Roboto"/>
                <a:ea typeface="Roboto"/>
                <a:cs typeface="Roboto"/>
                <a:sym typeface="Roboto"/>
              </a:rPr>
              <a:t>Multi-host networking</a:t>
            </a:r>
            <a:r>
              <a:rPr lang="es" sz="2000">
                <a:solidFill>
                  <a:schemeClr val="lt2"/>
                </a:solidFill>
                <a:latin typeface="Roboto"/>
                <a:ea typeface="Roboto"/>
                <a:cs typeface="Roboto"/>
                <a:sym typeface="Roboto"/>
              </a:rPr>
              <a:t>: Útil para Docker Swarm, donde necesitas que los contenedores se comuniquen entre sí en diferentes nodos.</a:t>
            </a:r>
            <a:endParaRPr sz="20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Macvlan:</a:t>
            </a:r>
            <a:endParaRPr sz="2000">
              <a:solidFill>
                <a:schemeClr val="lt2"/>
              </a:solidFill>
              <a:latin typeface="Roboto"/>
              <a:ea typeface="Roboto"/>
              <a:cs typeface="Roboto"/>
              <a:sym typeface="Roboto"/>
            </a:endParaRPr>
          </a:p>
          <a:p>
            <a:pPr indent="-355600" lvl="0" marL="457200" marR="0" rtl="0" algn="l">
              <a:lnSpc>
                <a:spcPct val="100000"/>
              </a:lnSpc>
              <a:spcBef>
                <a:spcPts val="0"/>
              </a:spcBef>
              <a:spcAft>
                <a:spcPts val="0"/>
              </a:spcAft>
              <a:buClr>
                <a:schemeClr val="lt2"/>
              </a:buClr>
              <a:buSzPts val="2000"/>
              <a:buFont typeface="Roboto"/>
              <a:buChar char="●"/>
            </a:pPr>
            <a:r>
              <a:rPr b="1" lang="es" sz="2000">
                <a:solidFill>
                  <a:schemeClr val="lt2"/>
                </a:solidFill>
                <a:latin typeface="Roboto"/>
                <a:ea typeface="Roboto"/>
                <a:cs typeface="Roboto"/>
                <a:sym typeface="Roboto"/>
              </a:rPr>
              <a:t>Simula interfaces físicas</a:t>
            </a:r>
            <a:r>
              <a:rPr lang="es" sz="2000">
                <a:solidFill>
                  <a:schemeClr val="lt2"/>
                </a:solidFill>
                <a:latin typeface="Roboto"/>
                <a:ea typeface="Roboto"/>
                <a:cs typeface="Roboto"/>
                <a:sym typeface="Roboto"/>
              </a:rPr>
              <a:t>: Ideal para situaciones donde tus contenedores necesitan parecer dispositivos físicos en la red, posiblemente para fines de integración de sistemas legados.</a:t>
            </a:r>
            <a:endParaRPr sz="20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br>
              <a:rPr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None:</a:t>
            </a:r>
            <a:endParaRPr sz="2000">
              <a:solidFill>
                <a:schemeClr val="lt2"/>
              </a:solidFill>
              <a:latin typeface="Roboto"/>
              <a:ea typeface="Roboto"/>
              <a:cs typeface="Roboto"/>
              <a:sym typeface="Roboto"/>
            </a:endParaRPr>
          </a:p>
          <a:p>
            <a:pPr indent="-355600" lvl="0" marL="457200" marR="0" rtl="0" algn="l">
              <a:lnSpc>
                <a:spcPct val="100000"/>
              </a:lnSpc>
              <a:spcBef>
                <a:spcPts val="0"/>
              </a:spcBef>
              <a:spcAft>
                <a:spcPts val="0"/>
              </a:spcAft>
              <a:buClr>
                <a:schemeClr val="lt2"/>
              </a:buClr>
              <a:buSzPts val="2000"/>
              <a:buFont typeface="Roboto"/>
              <a:buChar char="●"/>
            </a:pPr>
            <a:r>
              <a:rPr b="1" lang="es" sz="2000">
                <a:solidFill>
                  <a:schemeClr val="lt2"/>
                </a:solidFill>
                <a:latin typeface="Roboto"/>
                <a:ea typeface="Roboto"/>
                <a:cs typeface="Roboto"/>
                <a:sym typeface="Roboto"/>
              </a:rPr>
              <a:t>Aislamiento total</a:t>
            </a:r>
            <a:r>
              <a:rPr lang="es" sz="2000">
                <a:solidFill>
                  <a:schemeClr val="lt2"/>
                </a:solidFill>
                <a:latin typeface="Roboto"/>
                <a:ea typeface="Roboto"/>
                <a:cs typeface="Roboto"/>
                <a:sym typeface="Roboto"/>
              </a:rPr>
              <a:t>: No asigna ninguna interfaz de red a los contenedores, útil para cuando quieres la máxima seguridad.</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0"/>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03" name="Google Shape;403;p6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04" name="Google Shape;404;p60"/>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2.- Funcionalidades Avanzadas</a:t>
            </a:r>
            <a:r>
              <a:rPr b="1" lang="es" sz="2000">
                <a:solidFill>
                  <a:schemeClr val="lt2"/>
                </a:solidFill>
                <a:latin typeface="Roboto"/>
                <a:ea typeface="Roboto"/>
                <a:cs typeface="Roboto"/>
                <a:sym typeface="Roboto"/>
              </a:rPr>
              <a:t>:</a:t>
            </a:r>
            <a:endParaRPr b="1" sz="2000">
              <a:solidFill>
                <a:schemeClr val="lt2"/>
              </a:solidFill>
              <a:latin typeface="Roboto"/>
              <a:ea typeface="Roboto"/>
              <a:cs typeface="Roboto"/>
              <a:sym typeface="Roboto"/>
            </a:endParaRPr>
          </a:p>
          <a:p>
            <a:pPr indent="-355600" lvl="0" marL="457200" marR="0" rtl="0" algn="l">
              <a:lnSpc>
                <a:spcPct val="100000"/>
              </a:lnSpc>
              <a:spcBef>
                <a:spcPts val="0"/>
              </a:spcBef>
              <a:spcAft>
                <a:spcPts val="0"/>
              </a:spcAft>
              <a:buClr>
                <a:schemeClr val="lt2"/>
              </a:buClr>
              <a:buSzPts val="2000"/>
              <a:buFont typeface="Roboto"/>
              <a:buChar char="●"/>
            </a:pPr>
            <a:r>
              <a:rPr b="1" lang="es" sz="2000">
                <a:solidFill>
                  <a:schemeClr val="lt2"/>
                </a:solidFill>
                <a:latin typeface="Roboto"/>
                <a:ea typeface="Roboto"/>
                <a:cs typeface="Roboto"/>
                <a:sym typeface="Roboto"/>
              </a:rPr>
              <a:t>Redes personalizadas</a:t>
            </a:r>
            <a:r>
              <a:rPr lang="es" sz="2000">
                <a:solidFill>
                  <a:schemeClr val="lt2"/>
                </a:solidFill>
                <a:latin typeface="Roboto"/>
                <a:ea typeface="Roboto"/>
                <a:cs typeface="Roboto"/>
                <a:sym typeface="Roboto"/>
              </a:rPr>
              <a:t>: </a:t>
            </a:r>
            <a:r>
              <a:rPr lang="es" sz="2000">
                <a:solidFill>
                  <a:schemeClr val="lt2"/>
                </a:solidFill>
                <a:latin typeface="Roboto"/>
                <a:ea typeface="Roboto"/>
                <a:cs typeface="Roboto"/>
                <a:sym typeface="Roboto"/>
              </a:rPr>
              <a:t>Los usuarios pueden crear sus propias redes, especificar cuál driver de red usar, y configurar opciones avanzadas como políticas de IPAM (IP Address Management).</a:t>
            </a:r>
            <a:endParaRPr sz="20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t/>
            </a:r>
            <a:endParaRPr sz="2000">
              <a:solidFill>
                <a:schemeClr val="lt2"/>
              </a:solidFill>
              <a:latin typeface="Roboto"/>
              <a:ea typeface="Roboto"/>
              <a:cs typeface="Roboto"/>
              <a:sym typeface="Roboto"/>
            </a:endParaRPr>
          </a:p>
          <a:p>
            <a:pPr indent="-355600" lvl="0" marL="457200" marR="0" rtl="0" algn="l">
              <a:lnSpc>
                <a:spcPct val="100000"/>
              </a:lnSpc>
              <a:spcBef>
                <a:spcPts val="0"/>
              </a:spcBef>
              <a:spcAft>
                <a:spcPts val="0"/>
              </a:spcAft>
              <a:buClr>
                <a:schemeClr val="lt2"/>
              </a:buClr>
              <a:buSzPts val="2000"/>
              <a:buFont typeface="Roboto"/>
              <a:buChar char="●"/>
            </a:pPr>
            <a:r>
              <a:rPr b="1" lang="es" sz="2000">
                <a:solidFill>
                  <a:schemeClr val="lt2"/>
                </a:solidFill>
                <a:latin typeface="Roboto"/>
                <a:ea typeface="Roboto"/>
                <a:cs typeface="Roboto"/>
                <a:sym typeface="Roboto"/>
              </a:rPr>
              <a:t>Enlace de puertos:</a:t>
            </a:r>
            <a:r>
              <a:rPr lang="es" sz="2000">
                <a:solidFill>
                  <a:schemeClr val="lt2"/>
                </a:solidFill>
                <a:latin typeface="Roboto"/>
                <a:ea typeface="Roboto"/>
                <a:cs typeface="Roboto"/>
                <a:sym typeface="Roboto"/>
              </a:rPr>
              <a:t> </a:t>
            </a:r>
            <a:r>
              <a:rPr lang="es" sz="2000">
                <a:solidFill>
                  <a:schemeClr val="lt2"/>
                </a:solidFill>
                <a:latin typeface="Roboto"/>
                <a:ea typeface="Roboto"/>
                <a:cs typeface="Roboto"/>
                <a:sym typeface="Roboto"/>
              </a:rPr>
              <a:t> Docker permite mapear puertos de contenedores a puertos del host, facilitando la comunicación con el mundo exterior.</a:t>
            </a:r>
            <a:endParaRPr sz="20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t/>
            </a:r>
            <a:endParaRPr sz="2000">
              <a:solidFill>
                <a:schemeClr val="lt2"/>
              </a:solidFill>
              <a:latin typeface="Roboto"/>
              <a:ea typeface="Roboto"/>
              <a:cs typeface="Roboto"/>
              <a:sym typeface="Roboto"/>
            </a:endParaRPr>
          </a:p>
          <a:p>
            <a:pPr indent="-355600" lvl="0" marL="457200" marR="0" rtl="0" algn="l">
              <a:lnSpc>
                <a:spcPct val="100000"/>
              </a:lnSpc>
              <a:spcBef>
                <a:spcPts val="0"/>
              </a:spcBef>
              <a:spcAft>
                <a:spcPts val="0"/>
              </a:spcAft>
              <a:buClr>
                <a:schemeClr val="lt2"/>
              </a:buClr>
              <a:buSzPts val="2000"/>
              <a:buFont typeface="Roboto"/>
              <a:buChar char="●"/>
            </a:pPr>
            <a:r>
              <a:rPr b="1" lang="es" sz="2000">
                <a:solidFill>
                  <a:schemeClr val="lt2"/>
                </a:solidFill>
                <a:latin typeface="Roboto"/>
                <a:ea typeface="Roboto"/>
                <a:cs typeface="Roboto"/>
                <a:sym typeface="Roboto"/>
              </a:rPr>
              <a:t>Conectividad segura:</a:t>
            </a:r>
            <a:r>
              <a:rPr lang="es" sz="2000">
                <a:solidFill>
                  <a:schemeClr val="lt2"/>
                </a:solidFill>
                <a:latin typeface="Roboto"/>
                <a:ea typeface="Roboto"/>
                <a:cs typeface="Roboto"/>
                <a:sym typeface="Roboto"/>
              </a:rPr>
              <a:t> </a:t>
            </a:r>
            <a:r>
              <a:rPr lang="es" sz="2000">
                <a:solidFill>
                  <a:schemeClr val="lt2"/>
                </a:solidFill>
                <a:latin typeface="Roboto"/>
                <a:ea typeface="Roboto"/>
                <a:cs typeface="Roboto"/>
                <a:sym typeface="Roboto"/>
              </a:rPr>
              <a:t>Algunos drivers de red, especialmente overlay, soportan la encriptación de tráfico, proporcionando una conectividad segura entre contenedores distribuidos.</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1"/>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10" name="Google Shape;410;p6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11" name="Google Shape;411;p61"/>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3</a:t>
            </a:r>
            <a:r>
              <a:rPr b="1" lang="es" sz="2000">
                <a:solidFill>
                  <a:schemeClr val="lt2"/>
                </a:solidFill>
                <a:latin typeface="Roboto"/>
                <a:ea typeface="Roboto"/>
                <a:cs typeface="Roboto"/>
                <a:sym typeface="Roboto"/>
              </a:rPr>
              <a:t>.- Ejemplos uso:</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Driver Bridge:</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Uso Común: </a:t>
            </a:r>
            <a:r>
              <a:rPr lang="es" sz="2000">
                <a:solidFill>
                  <a:schemeClr val="lt2"/>
                </a:solidFill>
                <a:latin typeface="Roboto"/>
                <a:ea typeface="Roboto"/>
                <a:cs typeface="Roboto"/>
                <a:sym typeface="Roboto"/>
              </a:rPr>
              <a:t>Aislamiento de red entre contenedores que sólo necesitan comunicarse entre sí o con el host.</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Ejemplo Práctico:</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Supongamos que quieres conectar dos contenedores Apache y un contenedor MySQL en la misma red</a:t>
            </a:r>
            <a:r>
              <a:rPr b="1" lang="es" sz="2000">
                <a:solidFill>
                  <a:schemeClr val="lt2"/>
                </a:solidFill>
                <a:latin typeface="Roboto"/>
                <a:ea typeface="Roboto"/>
                <a:cs typeface="Roboto"/>
                <a:sym typeface="Roboto"/>
              </a:rPr>
              <a:t>:</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pic>
        <p:nvPicPr>
          <p:cNvPr id="412" name="Google Shape;412;p61"/>
          <p:cNvPicPr preferRelativeResize="0"/>
          <p:nvPr/>
        </p:nvPicPr>
        <p:blipFill>
          <a:blip r:embed="rId4">
            <a:alphaModFix/>
          </a:blip>
          <a:stretch>
            <a:fillRect/>
          </a:stretch>
        </p:blipFill>
        <p:spPr>
          <a:xfrm>
            <a:off x="2412462" y="3032150"/>
            <a:ext cx="3309875" cy="175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3</a:t>
            </a:r>
            <a:r>
              <a:rPr lang="es"/>
              <a:t>.- ¿Qué es un contenedor?</a:t>
            </a:r>
            <a:endParaRPr/>
          </a:p>
        </p:txBody>
      </p:sp>
      <p:sp>
        <p:nvSpPr>
          <p:cNvPr id="96" name="Google Shape;96;p1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Un contenedor es una unidad estándar de software que empaqueta el código de una aplicación y todas sus dependencias para que la aplicación se ejecute de manera rápida y confiable en cualquier entorno de computación. Los contenedores ofrecen aislamiento de recursos, pero son más eficientes que las máquinas virtuales tradicionales porque comparten el núcleo del sistema operativo del anfitrión y utilizan menos recursos.</a:t>
            </a:r>
            <a:endParaRPr/>
          </a:p>
        </p:txBody>
      </p:sp>
      <p:pic>
        <p:nvPicPr>
          <p:cNvPr id="97" name="Google Shape;97;p17"/>
          <p:cNvPicPr preferRelativeResize="0"/>
          <p:nvPr/>
        </p:nvPicPr>
        <p:blipFill>
          <a:blip r:embed="rId3">
            <a:alphaModFix/>
          </a:blip>
          <a:stretch>
            <a:fillRect/>
          </a:stretch>
        </p:blipFill>
        <p:spPr>
          <a:xfrm>
            <a:off x="6103425" y="3617113"/>
            <a:ext cx="2686050" cy="1438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2"/>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18" name="Google Shape;418;p6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19" name="Google Shape;419;p62"/>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Driver Host</a:t>
            </a:r>
            <a:r>
              <a:rPr b="1" lang="es" sz="2000">
                <a:solidFill>
                  <a:schemeClr val="lt2"/>
                </a:solidFill>
                <a:latin typeface="Roboto"/>
                <a:ea typeface="Roboto"/>
                <a:cs typeface="Roboto"/>
                <a:sym typeface="Roboto"/>
              </a:rPr>
              <a:t>:</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Uso Común: </a:t>
            </a:r>
            <a:r>
              <a:rPr lang="es" sz="2000">
                <a:solidFill>
                  <a:schemeClr val="lt2"/>
                </a:solidFill>
                <a:latin typeface="Roboto"/>
                <a:ea typeface="Roboto"/>
                <a:cs typeface="Roboto"/>
                <a:sym typeface="Roboto"/>
              </a:rPr>
              <a:t>Maximizar el rendimiento de la red eliminando la sobrecarga de la red virtual.</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Ejemplo Práctico:</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Utilizar el driver host para ejecutar un servidor Nginx que escuche directamente en el puerto 80 del host:</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pic>
        <p:nvPicPr>
          <p:cNvPr id="420" name="Google Shape;420;p62"/>
          <p:cNvPicPr preferRelativeResize="0"/>
          <p:nvPr/>
        </p:nvPicPr>
        <p:blipFill>
          <a:blip r:embed="rId4">
            <a:alphaModFix/>
          </a:blip>
          <a:stretch>
            <a:fillRect/>
          </a:stretch>
        </p:blipFill>
        <p:spPr>
          <a:xfrm>
            <a:off x="1304925" y="2979738"/>
            <a:ext cx="6534150" cy="1095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63"/>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26" name="Google Shape;426;p6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27" name="Google Shape;427;p63"/>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Driver Overlay</a:t>
            </a:r>
            <a:r>
              <a:rPr b="1" lang="es" sz="2000">
                <a:solidFill>
                  <a:schemeClr val="lt2"/>
                </a:solidFill>
                <a:latin typeface="Roboto"/>
                <a:ea typeface="Roboto"/>
                <a:cs typeface="Roboto"/>
                <a:sym typeface="Roboto"/>
              </a:rPr>
              <a:t>:</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Uso Común: </a:t>
            </a:r>
            <a:r>
              <a:rPr lang="es" sz="2000">
                <a:solidFill>
                  <a:schemeClr val="lt2"/>
                </a:solidFill>
                <a:latin typeface="Roboto"/>
                <a:ea typeface="Roboto"/>
                <a:cs typeface="Roboto"/>
                <a:sym typeface="Roboto"/>
              </a:rPr>
              <a:t>Conectar contenedores a través de múltiples hosts, especialmente en entornos orquestados como Docker Swarm o Kubernetes.</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Ejemplo Práctico:</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Crear una red overlay para conectar contenedores en diferentes hosts en un clúster de Docker Swarm:</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Contenedores service1 y service2 podrán comunicarse entre sí, incluso estando en diferentes nodos físicos.</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pic>
        <p:nvPicPr>
          <p:cNvPr id="428" name="Google Shape;428;p63"/>
          <p:cNvPicPr preferRelativeResize="0"/>
          <p:nvPr/>
        </p:nvPicPr>
        <p:blipFill>
          <a:blip r:embed="rId4">
            <a:alphaModFix/>
          </a:blip>
          <a:stretch>
            <a:fillRect/>
          </a:stretch>
        </p:blipFill>
        <p:spPr>
          <a:xfrm>
            <a:off x="1909913" y="2755125"/>
            <a:ext cx="5203276" cy="1579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64"/>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34" name="Google Shape;434;p6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35" name="Google Shape;435;p64"/>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Driver Macvlan:</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Uso Común: </a:t>
            </a:r>
            <a:r>
              <a:rPr lang="es" sz="2000">
                <a:solidFill>
                  <a:schemeClr val="lt2"/>
                </a:solidFill>
                <a:latin typeface="Roboto"/>
                <a:ea typeface="Roboto"/>
                <a:cs typeface="Roboto"/>
                <a:sym typeface="Roboto"/>
              </a:rPr>
              <a:t>Integración con redes físicas existentes donde los contenedores necesitan aparecer como dispositivos físicos.</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Ejemplo Práctico:</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Configurar un contenedor que obtenga una dirección IP de la red física del host:</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El contenedor my-container aparecerá en la red como un dispositivo más, con una dirección IP propia dentro del rango 192.168.1.0/24</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pic>
        <p:nvPicPr>
          <p:cNvPr id="436" name="Google Shape;436;p64"/>
          <p:cNvPicPr preferRelativeResize="0"/>
          <p:nvPr/>
        </p:nvPicPr>
        <p:blipFill>
          <a:blip r:embed="rId4">
            <a:alphaModFix/>
          </a:blip>
          <a:stretch>
            <a:fillRect/>
          </a:stretch>
        </p:blipFill>
        <p:spPr>
          <a:xfrm>
            <a:off x="1616453" y="2501722"/>
            <a:ext cx="4901900" cy="1816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5"/>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42" name="Google Shape;442;p6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43" name="Google Shape;443;p65"/>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Driver None:</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Uso Común: </a:t>
            </a:r>
            <a:r>
              <a:rPr lang="es" sz="2000">
                <a:solidFill>
                  <a:schemeClr val="lt2"/>
                </a:solidFill>
                <a:latin typeface="Roboto"/>
                <a:ea typeface="Roboto"/>
                <a:cs typeface="Roboto"/>
                <a:sym typeface="Roboto"/>
              </a:rPr>
              <a:t> Total aislamiento de red para contenedores que no deben comunicarse ni ser accesibles.</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Ejemplo Práctico:</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Ejecutar un contenedor sin ninguna conectividad de red:</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Este contenedor estará completamente aislado desde un punto de vista de red, ideal para pruebas de seguridad o comportamiento de aplicaciones sin ninguna influencia externa.</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p:txBody>
      </p:sp>
      <p:pic>
        <p:nvPicPr>
          <p:cNvPr id="444" name="Google Shape;444;p65"/>
          <p:cNvPicPr preferRelativeResize="0"/>
          <p:nvPr/>
        </p:nvPicPr>
        <p:blipFill>
          <a:blip r:embed="rId4">
            <a:alphaModFix/>
          </a:blip>
          <a:stretch>
            <a:fillRect/>
          </a:stretch>
        </p:blipFill>
        <p:spPr>
          <a:xfrm>
            <a:off x="1215900" y="2477800"/>
            <a:ext cx="6591300" cy="1047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66"/>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50" name="Google Shape;450;p6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51" name="Google Shape;451;p66"/>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EJERCICIOS</a:t>
            </a:r>
            <a:r>
              <a:rPr b="1" lang="es" sz="2000">
                <a:solidFill>
                  <a:schemeClr val="lt2"/>
                </a:solidFill>
                <a:latin typeface="Roboto"/>
                <a:ea typeface="Roboto"/>
                <a:cs typeface="Roboto"/>
                <a:sym typeface="Roboto"/>
              </a:rPr>
              <a:t>:</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Ejercicio 1: Explorando el Driver Bridge</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Objetivo:</a:t>
            </a:r>
            <a:r>
              <a:rPr lang="es" sz="2000">
                <a:solidFill>
                  <a:schemeClr val="lt2"/>
                </a:solidFill>
                <a:latin typeface="Roboto"/>
                <a:ea typeface="Roboto"/>
                <a:cs typeface="Roboto"/>
                <a:sym typeface="Roboto"/>
              </a:rPr>
              <a:t> Comprender cómo funciona la red Bridge y la comunicación entre contenedores.</a:t>
            </a:r>
            <a:br>
              <a:rPr lang="es" sz="2000">
                <a:solidFill>
                  <a:schemeClr val="lt2"/>
                </a:solidFill>
                <a:latin typeface="Roboto"/>
                <a:ea typeface="Roboto"/>
                <a:cs typeface="Roboto"/>
                <a:sym typeface="Roboto"/>
              </a:rPr>
            </a:b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1.- Crea una red Bridge: </a:t>
            </a:r>
            <a:r>
              <a:rPr lang="es" sz="2000">
                <a:solidFill>
                  <a:schemeClr val="lt2"/>
                </a:solidFill>
                <a:latin typeface="Roboto"/>
                <a:ea typeface="Roboto"/>
                <a:cs typeface="Roboto"/>
                <a:sym typeface="Roboto"/>
              </a:rPr>
              <a:t>Crear una red Bridge personalizada.</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network create --driver bridge my-bridge-net</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2.- Lanza contenedores: </a:t>
            </a:r>
            <a:r>
              <a:rPr lang="es" sz="2000">
                <a:solidFill>
                  <a:schemeClr val="lt2"/>
                </a:solidFill>
                <a:latin typeface="Roboto"/>
                <a:ea typeface="Roboto"/>
                <a:cs typeface="Roboto"/>
                <a:sym typeface="Roboto"/>
              </a:rPr>
              <a:t>Iniciar dos contenedores de Ubuntu que pertenezcan a esta red y que uno pueda hacer ping al otro.</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-dit --name ubuntu1 --network my-bridge-net ubuntu</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-dit --name ubuntu2 --network my-bridge-net ubuntu</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3.- Interacción:</a:t>
            </a:r>
            <a:r>
              <a:rPr lang="es" sz="2000">
                <a:solidFill>
                  <a:schemeClr val="lt2"/>
                </a:solidFill>
                <a:latin typeface="Roboto"/>
                <a:ea typeface="Roboto"/>
                <a:cs typeface="Roboto"/>
                <a:sym typeface="Roboto"/>
              </a:rPr>
              <a:t> Acceder al primer contenedor (ubuntu1) y usar ping para comprobar la conectividad con ubuntu2 usando su nombre de contenedor.</a:t>
            </a:r>
            <a:br>
              <a:rPr lang="es" sz="2000">
                <a:solidFill>
                  <a:schemeClr val="lt2"/>
                </a:solidFill>
                <a:latin typeface="Roboto"/>
                <a:ea typeface="Roboto"/>
                <a:cs typeface="Roboto"/>
                <a:sym typeface="Roboto"/>
              </a:rPr>
            </a:br>
            <a:r>
              <a:rPr lang="es" sz="1500">
                <a:solidFill>
                  <a:schemeClr val="accent1"/>
                </a:solidFill>
                <a:latin typeface="Nunito"/>
                <a:ea typeface="Nunito"/>
                <a:cs typeface="Nunito"/>
                <a:sym typeface="Nunito"/>
              </a:rPr>
              <a:t>docker exec -it ubuntu1 bash</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ping ubuntu2</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7"/>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57" name="Google Shape;457;p6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58" name="Google Shape;458;p67"/>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Ejercicio 2: Utilizando el Driver Host</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Objetivo:</a:t>
            </a:r>
            <a:r>
              <a:rPr lang="es" sz="2000">
                <a:solidFill>
                  <a:schemeClr val="lt2"/>
                </a:solidFill>
                <a:latin typeface="Roboto"/>
                <a:ea typeface="Roboto"/>
                <a:cs typeface="Roboto"/>
                <a:sym typeface="Roboto"/>
              </a:rPr>
              <a:t> </a:t>
            </a:r>
            <a:r>
              <a:rPr lang="es" sz="2000">
                <a:solidFill>
                  <a:schemeClr val="lt2"/>
                </a:solidFill>
                <a:latin typeface="Roboto"/>
                <a:ea typeface="Roboto"/>
                <a:cs typeface="Roboto"/>
                <a:sym typeface="Roboto"/>
              </a:rPr>
              <a:t>Demostrar cómo los contenedores pueden compartir la red del host.</a:t>
            </a:r>
            <a:br>
              <a:rPr lang="es" sz="2000">
                <a:solidFill>
                  <a:schemeClr val="lt2"/>
                </a:solidFill>
                <a:latin typeface="Roboto"/>
                <a:ea typeface="Roboto"/>
                <a:cs typeface="Roboto"/>
                <a:sym typeface="Roboto"/>
              </a:rPr>
            </a:b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1.- Ejecutar un servidor HTTP Básico </a:t>
            </a:r>
            <a:r>
              <a:rPr lang="es" sz="2000">
                <a:solidFill>
                  <a:schemeClr val="lt2"/>
                </a:solidFill>
                <a:latin typeface="Roboto"/>
                <a:ea typeface="Roboto"/>
                <a:cs typeface="Roboto"/>
                <a:sym typeface="Roboto"/>
              </a:rPr>
              <a:t>en el contenedor que use la red del host:</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-d --name mynginx --network host nginx</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2.- Verificación: </a:t>
            </a:r>
            <a:r>
              <a:rPr lang="es" sz="2000">
                <a:solidFill>
                  <a:schemeClr val="lt2"/>
                </a:solidFill>
                <a:latin typeface="Roboto"/>
                <a:ea typeface="Roboto"/>
                <a:cs typeface="Roboto"/>
                <a:sym typeface="Roboto"/>
              </a:rPr>
              <a:t>Acceder desde el navegador al localhost o usar “curl localhost” desde el host para ver la página de bienvenida de nginx.</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8"/>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64" name="Google Shape;464;p6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65" name="Google Shape;465;p68"/>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Ejercicio 3: </a:t>
            </a:r>
            <a:r>
              <a:rPr b="1" lang="es" sz="2000">
                <a:solidFill>
                  <a:schemeClr val="lt2"/>
                </a:solidFill>
                <a:latin typeface="Roboto"/>
                <a:ea typeface="Roboto"/>
                <a:cs typeface="Roboto"/>
                <a:sym typeface="Roboto"/>
              </a:rPr>
              <a:t>Configurando Redes Overlay</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Objetivo:</a:t>
            </a:r>
            <a:r>
              <a:rPr lang="es" sz="2000">
                <a:solidFill>
                  <a:schemeClr val="lt2"/>
                </a:solidFill>
                <a:latin typeface="Roboto"/>
                <a:ea typeface="Roboto"/>
                <a:cs typeface="Roboto"/>
                <a:sym typeface="Roboto"/>
              </a:rPr>
              <a:t> </a:t>
            </a:r>
            <a:r>
              <a:rPr lang="es" sz="2000">
                <a:solidFill>
                  <a:schemeClr val="lt2"/>
                </a:solidFill>
                <a:latin typeface="Roboto"/>
                <a:ea typeface="Roboto"/>
                <a:cs typeface="Roboto"/>
                <a:sym typeface="Roboto"/>
              </a:rPr>
              <a:t> Entender cómo los contenedores pueden comunicarse a través de múltiples hosts.</a:t>
            </a:r>
            <a:br>
              <a:rPr lang="es" sz="2000">
                <a:solidFill>
                  <a:schemeClr val="lt2"/>
                </a:solidFill>
                <a:latin typeface="Roboto"/>
                <a:ea typeface="Roboto"/>
                <a:cs typeface="Roboto"/>
                <a:sym typeface="Roboto"/>
              </a:rPr>
            </a:b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1.- Crear una red Overlay </a:t>
            </a:r>
            <a:r>
              <a:rPr lang="es" sz="2000">
                <a:solidFill>
                  <a:schemeClr val="lt2"/>
                </a:solidFill>
                <a:latin typeface="Roboto"/>
                <a:ea typeface="Roboto"/>
                <a:cs typeface="Roboto"/>
                <a:sym typeface="Roboto"/>
              </a:rPr>
              <a:t>requiere un entorno de Docker Swarm</a:t>
            </a:r>
            <a:r>
              <a:rPr lang="es" sz="2000">
                <a:solidFill>
                  <a:schemeClr val="lt2"/>
                </a:solidFill>
                <a:latin typeface="Roboto"/>
                <a:ea typeface="Roboto"/>
                <a:cs typeface="Roboto"/>
                <a:sym typeface="Roboto"/>
              </a:rPr>
              <a:t>:</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network create --driver overlay --attachable my-overlay-net</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b="1" lang="es" sz="2000">
                <a:solidFill>
                  <a:schemeClr val="lt2"/>
                </a:solidFill>
                <a:latin typeface="Roboto"/>
                <a:ea typeface="Roboto"/>
                <a:cs typeface="Roboto"/>
                <a:sym typeface="Roboto"/>
              </a:rPr>
              <a:t>2.- Desplegar contenedores </a:t>
            </a:r>
            <a:r>
              <a:rPr lang="es" sz="2000">
                <a:solidFill>
                  <a:schemeClr val="lt2"/>
                </a:solidFill>
                <a:latin typeface="Roboto"/>
                <a:ea typeface="Roboto"/>
                <a:cs typeface="Roboto"/>
                <a:sym typeface="Roboto"/>
              </a:rPr>
              <a:t>en diferentes nodos o simularlo en un solo host:</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-dit --name service1 --network my-overlay-net alpine sleep infinity</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run -dit --name service2 --network my-overlay-net alpine sleep infinity</a:t>
            </a:r>
            <a:endParaRPr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3.- Comunicación:</a:t>
            </a:r>
            <a:r>
              <a:rPr lang="es" sz="2000">
                <a:solidFill>
                  <a:schemeClr val="lt2"/>
                </a:solidFill>
                <a:latin typeface="Roboto"/>
                <a:ea typeface="Roboto"/>
                <a:cs typeface="Roboto"/>
                <a:sym typeface="Roboto"/>
              </a:rPr>
              <a:t> Ingresar a “service1” y hacer ping a “service2” para validar.</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exec -it service1 ping service2</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¿Que casos de uso </a:t>
            </a:r>
            <a:r>
              <a:rPr lang="es" sz="2000">
                <a:solidFill>
                  <a:schemeClr val="lt2"/>
                </a:solidFill>
                <a:latin typeface="Roboto"/>
                <a:ea typeface="Roboto"/>
                <a:cs typeface="Roboto"/>
                <a:sym typeface="Roboto"/>
              </a:rPr>
              <a:t>encontráis</a:t>
            </a:r>
            <a:r>
              <a:rPr lang="es" sz="2000">
                <a:solidFill>
                  <a:schemeClr val="lt2"/>
                </a:solidFill>
                <a:latin typeface="Roboto"/>
                <a:ea typeface="Roboto"/>
                <a:cs typeface="Roboto"/>
                <a:sym typeface="Roboto"/>
              </a:rPr>
              <a:t>?</a:t>
            </a:r>
            <a:endParaRPr sz="2000">
              <a:solidFill>
                <a:schemeClr val="lt2"/>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9"/>
          <p:cNvPicPr preferRelativeResize="0"/>
          <p:nvPr/>
        </p:nvPicPr>
        <p:blipFill>
          <a:blip r:embed="rId3">
            <a:alphaModFix amt="4000"/>
          </a:blip>
          <a:stretch>
            <a:fillRect/>
          </a:stretch>
        </p:blipFill>
        <p:spPr>
          <a:xfrm>
            <a:off x="1989025" y="822300"/>
            <a:ext cx="4156750" cy="4156750"/>
          </a:xfrm>
          <a:prstGeom prst="rect">
            <a:avLst/>
          </a:prstGeom>
          <a:noFill/>
          <a:ln>
            <a:noFill/>
          </a:ln>
          <a:effectLst>
            <a:outerShdw blurRad="57150" rotWithShape="0" algn="bl" dir="5400000" dist="19050">
              <a:srgbClr val="000000">
                <a:alpha val="50000"/>
              </a:srgbClr>
            </a:outerShdw>
          </a:effectLst>
        </p:spPr>
      </p:pic>
      <p:sp>
        <p:nvSpPr>
          <p:cNvPr id="471" name="Google Shape;471;p6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10.- </a:t>
            </a:r>
            <a:r>
              <a:rPr lang="es"/>
              <a:t>Redes Docker</a:t>
            </a:r>
            <a:endParaRPr/>
          </a:p>
        </p:txBody>
      </p:sp>
      <p:sp>
        <p:nvSpPr>
          <p:cNvPr id="472" name="Google Shape;472;p69"/>
          <p:cNvSpPr txBox="1"/>
          <p:nvPr/>
        </p:nvSpPr>
        <p:spPr>
          <a:xfrm>
            <a:off x="125550" y="722575"/>
            <a:ext cx="8892900" cy="4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Ejercicio 4: Aislamiento con Driver None</a:t>
            </a:r>
            <a:br>
              <a:rPr b="1" lang="es" sz="2000">
                <a:solidFill>
                  <a:schemeClr val="lt2"/>
                </a:solidFill>
                <a:latin typeface="Roboto"/>
                <a:ea typeface="Roboto"/>
                <a:cs typeface="Roboto"/>
                <a:sym typeface="Roboto"/>
              </a:rPr>
            </a:br>
            <a:r>
              <a:rPr b="1" lang="es" sz="2000">
                <a:solidFill>
                  <a:schemeClr val="lt2"/>
                </a:solidFill>
                <a:latin typeface="Roboto"/>
                <a:ea typeface="Roboto"/>
                <a:cs typeface="Roboto"/>
                <a:sym typeface="Roboto"/>
              </a:rPr>
              <a:t>Objetivo:</a:t>
            </a:r>
            <a:r>
              <a:rPr lang="es" sz="2000">
                <a:solidFill>
                  <a:schemeClr val="lt2"/>
                </a:solidFill>
                <a:latin typeface="Roboto"/>
                <a:ea typeface="Roboto"/>
                <a:cs typeface="Roboto"/>
                <a:sym typeface="Roboto"/>
              </a:rPr>
              <a:t>  </a:t>
            </a:r>
            <a:r>
              <a:rPr lang="es" sz="2000">
                <a:solidFill>
                  <a:schemeClr val="lt2"/>
                </a:solidFill>
                <a:latin typeface="Roboto"/>
                <a:ea typeface="Roboto"/>
                <a:cs typeface="Roboto"/>
                <a:sym typeface="Roboto"/>
              </a:rPr>
              <a:t>Observar el efecto del completo aislamiento de red en un contenedor.</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1.- </a:t>
            </a:r>
            <a:r>
              <a:rPr b="1" lang="es" sz="2000">
                <a:solidFill>
                  <a:schemeClr val="lt2"/>
                </a:solidFill>
                <a:latin typeface="Roboto"/>
                <a:ea typeface="Roboto"/>
                <a:cs typeface="Roboto"/>
                <a:sym typeface="Roboto"/>
              </a:rPr>
              <a:t>Ejecutar un contenedor sin red:</a:t>
            </a:r>
            <a:br>
              <a:rPr b="1" lang="es" sz="2000">
                <a:solidFill>
                  <a:schemeClr val="lt2"/>
                </a:solidFill>
                <a:latin typeface="Roboto"/>
                <a:ea typeface="Roboto"/>
                <a:cs typeface="Roboto"/>
                <a:sym typeface="Roboto"/>
              </a:rPr>
            </a:br>
            <a:r>
              <a:rPr lang="es" sz="1500">
                <a:solidFill>
                  <a:schemeClr val="accent1"/>
                </a:solidFill>
                <a:latin typeface="Nunito"/>
                <a:ea typeface="Nunito"/>
                <a:cs typeface="Nunito"/>
                <a:sym typeface="Nunito"/>
              </a:rPr>
              <a:t>docker run -dit --name no-net-container --network none alpine sleep infinity</a:t>
            </a:r>
            <a:endParaRPr sz="1500">
              <a:solidFill>
                <a:schemeClr val="accent1"/>
              </a:solidFill>
              <a:latin typeface="Nunito"/>
              <a:ea typeface="Nunito"/>
              <a:cs typeface="Nunito"/>
              <a:sym typeface="Nunito"/>
            </a:endParaRPr>
          </a:p>
          <a:p>
            <a:pPr indent="0" lvl="0" marL="0" rtl="0" algn="l">
              <a:spcBef>
                <a:spcPts val="0"/>
              </a:spcBef>
              <a:spcAft>
                <a:spcPts val="0"/>
              </a:spcAft>
              <a:buNone/>
            </a:pPr>
            <a:r>
              <a:rPr b="1" lang="es" sz="2000">
                <a:solidFill>
                  <a:schemeClr val="lt2"/>
                </a:solidFill>
                <a:latin typeface="Roboto"/>
                <a:ea typeface="Roboto"/>
                <a:cs typeface="Roboto"/>
                <a:sym typeface="Roboto"/>
              </a:rPr>
              <a:t>2.- </a:t>
            </a:r>
            <a:r>
              <a:rPr b="1" lang="es" sz="2000">
                <a:solidFill>
                  <a:schemeClr val="lt2"/>
                </a:solidFill>
                <a:latin typeface="Roboto"/>
                <a:ea typeface="Roboto"/>
                <a:cs typeface="Roboto"/>
                <a:sym typeface="Roboto"/>
              </a:rPr>
              <a:t>Verificar aislamiento:</a:t>
            </a:r>
            <a:r>
              <a:rPr b="1" lang="es" sz="2000">
                <a:solidFill>
                  <a:schemeClr val="lt2"/>
                </a:solidFill>
                <a:latin typeface="Roboto"/>
                <a:ea typeface="Roboto"/>
                <a:cs typeface="Roboto"/>
                <a:sym typeface="Roboto"/>
              </a:rPr>
              <a:t> </a:t>
            </a:r>
            <a:r>
              <a:rPr lang="es" sz="2000">
                <a:solidFill>
                  <a:schemeClr val="lt2"/>
                </a:solidFill>
                <a:latin typeface="Roboto"/>
                <a:ea typeface="Roboto"/>
                <a:cs typeface="Roboto"/>
                <a:sym typeface="Roboto"/>
              </a:rPr>
              <a:t>Intentar hacer ping a cualquier dirección externa o interna desde dentro del contenedor fallará.</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1500">
                <a:solidFill>
                  <a:schemeClr val="accent1"/>
                </a:solidFill>
                <a:latin typeface="Nunito"/>
                <a:ea typeface="Nunito"/>
                <a:cs typeface="Nunito"/>
                <a:sym typeface="Nunito"/>
              </a:rPr>
              <a:t>docker exec -it no-net-container ping google.com</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a:p>
            <a:pPr indent="0" lvl="0" marL="0" rtl="0" algn="l">
              <a:spcBef>
                <a:spcPts val="0"/>
              </a:spcBef>
              <a:spcAft>
                <a:spcPts val="0"/>
              </a:spcAft>
              <a:buNone/>
            </a:pPr>
            <a:r>
              <a:rPr lang="es" sz="2000">
                <a:solidFill>
                  <a:schemeClr val="lt2"/>
                </a:solidFill>
                <a:latin typeface="Roboto"/>
                <a:ea typeface="Roboto"/>
                <a:cs typeface="Roboto"/>
                <a:sym typeface="Roboto"/>
              </a:rPr>
              <a:t>¿Que casos de uso encontráis?</a:t>
            </a:r>
            <a:endParaRPr sz="2000">
              <a:solidFill>
                <a:schemeClr val="lt2"/>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70"/>
          <p:cNvPicPr preferRelativeResize="0"/>
          <p:nvPr/>
        </p:nvPicPr>
        <p:blipFill>
          <a:blip r:embed="rId3">
            <a:alphaModFix amt="50000"/>
          </a:blip>
          <a:stretch>
            <a:fillRect/>
          </a:stretch>
        </p:blipFill>
        <p:spPr>
          <a:xfrm>
            <a:off x="1991324" y="0"/>
            <a:ext cx="7152685" cy="5143501"/>
          </a:xfrm>
          <a:prstGeom prst="rect">
            <a:avLst/>
          </a:prstGeom>
          <a:noFill/>
          <a:ln>
            <a:noFill/>
          </a:ln>
        </p:spPr>
      </p:pic>
      <p:sp>
        <p:nvSpPr>
          <p:cNvPr id="478" name="Google Shape;478;p70"/>
          <p:cNvSpPr txBox="1"/>
          <p:nvPr>
            <p:ph type="title"/>
          </p:nvPr>
        </p:nvSpPr>
        <p:spPr>
          <a:xfrm>
            <a:off x="342625" y="248625"/>
            <a:ext cx="4163700" cy="24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s" sz="5200"/>
              <a:t>11.- Arquitecturas Docker</a:t>
            </a:r>
            <a:endParaRPr sz="5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71"/>
          <p:cNvPicPr preferRelativeResize="0"/>
          <p:nvPr/>
        </p:nvPicPr>
        <p:blipFill>
          <a:blip r:embed="rId3">
            <a:alphaModFix amt="5000"/>
          </a:blip>
          <a:stretch>
            <a:fillRect/>
          </a:stretch>
        </p:blipFill>
        <p:spPr>
          <a:xfrm>
            <a:off x="995660" y="0"/>
            <a:ext cx="7152681" cy="5143501"/>
          </a:xfrm>
          <a:prstGeom prst="rect">
            <a:avLst/>
          </a:prstGeom>
          <a:noFill/>
          <a:ln>
            <a:noFill/>
          </a:ln>
        </p:spPr>
      </p:pic>
      <p:sp>
        <p:nvSpPr>
          <p:cNvPr id="484" name="Google Shape;484;p71"/>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11.-Arquitecturas Docker</a:t>
            </a:r>
            <a:endParaRPr/>
          </a:p>
        </p:txBody>
      </p:sp>
      <p:sp>
        <p:nvSpPr>
          <p:cNvPr id="485" name="Google Shape;485;p71"/>
          <p:cNvSpPr txBox="1"/>
          <p:nvPr/>
        </p:nvSpPr>
        <p:spPr>
          <a:xfrm>
            <a:off x="125550" y="124325"/>
            <a:ext cx="8892900" cy="46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2"/>
                </a:solidFill>
                <a:latin typeface="Roboto"/>
                <a:ea typeface="Roboto"/>
                <a:cs typeface="Roboto"/>
                <a:sym typeface="Roboto"/>
              </a:rPr>
              <a:t>Definición de Arquitecturas en Docker</a:t>
            </a:r>
            <a:br>
              <a:rPr b="1" lang="es" sz="2000">
                <a:solidFill>
                  <a:schemeClr val="lt2"/>
                </a:solidFill>
                <a:latin typeface="Roboto"/>
                <a:ea typeface="Roboto"/>
                <a:cs typeface="Roboto"/>
                <a:sym typeface="Roboto"/>
              </a:rPr>
            </a:br>
            <a:r>
              <a:rPr lang="es" sz="2000">
                <a:solidFill>
                  <a:schemeClr val="lt2"/>
                </a:solidFill>
                <a:latin typeface="Roboto"/>
                <a:ea typeface="Roboto"/>
                <a:cs typeface="Roboto"/>
                <a:sym typeface="Roboto"/>
              </a:rPr>
              <a:t>Cuando hablamos de "arquitecturas" en el contexto de Docker, nos referimos a dos aspectos principales:</a:t>
            </a:r>
            <a:endParaRPr sz="20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rPr b="1" lang="es" sz="2000">
                <a:solidFill>
                  <a:schemeClr val="lt2"/>
                </a:solidFill>
                <a:latin typeface="Roboto"/>
                <a:ea typeface="Roboto"/>
                <a:cs typeface="Roboto"/>
                <a:sym typeface="Roboto"/>
              </a:rPr>
              <a:t>1.- </a:t>
            </a:r>
            <a:r>
              <a:rPr b="1" lang="es" sz="2000">
                <a:solidFill>
                  <a:schemeClr val="lt2"/>
                </a:solidFill>
                <a:latin typeface="Roboto"/>
                <a:ea typeface="Roboto"/>
                <a:cs typeface="Roboto"/>
                <a:sym typeface="Roboto"/>
              </a:rPr>
              <a:t>Arquitecturas de Procesador (Hardware):</a:t>
            </a:r>
            <a:br>
              <a:rPr b="1" lang="es" sz="2000">
                <a:solidFill>
                  <a:schemeClr val="lt2"/>
                </a:solidFill>
                <a:latin typeface="Roboto"/>
                <a:ea typeface="Roboto"/>
                <a:cs typeface="Roboto"/>
                <a:sym typeface="Roboto"/>
              </a:rPr>
            </a:br>
            <a:r>
              <a:rPr lang="es" sz="2000">
                <a:solidFill>
                  <a:schemeClr val="lt2"/>
                </a:solidFill>
                <a:latin typeface="Roboto"/>
                <a:ea typeface="Roboto"/>
                <a:cs typeface="Roboto"/>
                <a:sym typeface="Roboto"/>
              </a:rPr>
              <a:t>Docker puede ejecutarse en diversas arquitecturas de hardware como x86-64 (la más común en PCs y servidores), arm64 (utilizada en dispositivos más nuevos de Raspberry Pi, smartphones y como servidores alternativos), y s390x (usada en mainframes)</a:t>
            </a:r>
            <a:br>
              <a:rPr lang="es" sz="2000">
                <a:solidFill>
                  <a:schemeClr val="lt2"/>
                </a:solidFill>
                <a:latin typeface="Roboto"/>
                <a:ea typeface="Roboto"/>
                <a:cs typeface="Roboto"/>
                <a:sym typeface="Roboto"/>
              </a:rPr>
            </a:br>
            <a:endParaRPr sz="1500">
              <a:solidFill>
                <a:schemeClr val="accent1"/>
              </a:solidFill>
              <a:latin typeface="Nunito"/>
              <a:ea typeface="Nunito"/>
              <a:cs typeface="Nunito"/>
              <a:sym typeface="Nunito"/>
            </a:endParaRPr>
          </a:p>
          <a:p>
            <a:pPr indent="0" lvl="0" marL="0" rtl="0" algn="l">
              <a:spcBef>
                <a:spcPts val="0"/>
              </a:spcBef>
              <a:spcAft>
                <a:spcPts val="0"/>
              </a:spcAft>
              <a:buNone/>
            </a:pPr>
            <a:r>
              <a:rPr b="1" lang="es" sz="2000">
                <a:solidFill>
                  <a:schemeClr val="lt2"/>
                </a:solidFill>
                <a:latin typeface="Roboto"/>
                <a:ea typeface="Roboto"/>
                <a:cs typeface="Roboto"/>
                <a:sym typeface="Roboto"/>
              </a:rPr>
              <a:t>2.- </a:t>
            </a:r>
            <a:r>
              <a:rPr b="1" lang="es" sz="2000">
                <a:solidFill>
                  <a:schemeClr val="lt2"/>
                </a:solidFill>
                <a:latin typeface="Roboto"/>
                <a:ea typeface="Roboto"/>
                <a:cs typeface="Roboto"/>
                <a:sym typeface="Roboto"/>
              </a:rPr>
              <a:t>Arquitecturas de Software (Orquestación de Contenedores):</a:t>
            </a:r>
            <a:br>
              <a:rPr b="1" lang="es" sz="2000">
                <a:solidFill>
                  <a:schemeClr val="lt2"/>
                </a:solidFill>
                <a:latin typeface="Roboto"/>
                <a:ea typeface="Roboto"/>
                <a:cs typeface="Roboto"/>
                <a:sym typeface="Roboto"/>
              </a:rPr>
            </a:br>
            <a:r>
              <a:rPr lang="es" sz="2000">
                <a:solidFill>
                  <a:schemeClr val="lt2"/>
                </a:solidFill>
                <a:latin typeface="Roboto"/>
                <a:ea typeface="Roboto"/>
                <a:cs typeface="Roboto"/>
                <a:sym typeface="Roboto"/>
              </a:rPr>
              <a:t>Además de las arquitecturas de hardware, Docker también es flexible en términos de las arquitecturas de software que puede formar parte, especialmente en entornos orquestados como Docker Swarm y Kubernetes.</a:t>
            </a:r>
            <a:endParaRPr sz="1500">
              <a:solidFill>
                <a:schemeClr val="accent1"/>
              </a:solidFill>
              <a:latin typeface="Nunito"/>
              <a:ea typeface="Nunito"/>
              <a:cs typeface="Nunito"/>
              <a:sym typeface="Nuni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6900" y="0"/>
            <a:ext cx="4425300" cy="148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4.-Contenedores</a:t>
            </a:r>
            <a:endParaRPr/>
          </a:p>
        </p:txBody>
      </p:sp>
      <p:sp>
        <p:nvSpPr>
          <p:cNvPr id="103" name="Google Shape;103;p18"/>
          <p:cNvSpPr txBox="1"/>
          <p:nvPr>
            <p:ph idx="1" type="subTitle"/>
          </p:nvPr>
        </p:nvSpPr>
        <p:spPr>
          <a:xfrm>
            <a:off x="265500" y="1431050"/>
            <a:ext cx="4045200" cy="3576900"/>
          </a:xfrm>
          <a:prstGeom prst="rect">
            <a:avLst/>
          </a:prstGeom>
        </p:spPr>
        <p:txBody>
          <a:bodyPr anchorCtr="0" anchor="t" bIns="91425" lIns="91425" spcFirstLastPara="1" rIns="91425" wrap="square" tIns="91425">
            <a:normAutofit fontScale="70000" lnSpcReduction="10000"/>
          </a:bodyPr>
          <a:lstStyle/>
          <a:p>
            <a:pPr indent="-321945" lvl="0" marL="457200" rtl="0" algn="l">
              <a:spcBef>
                <a:spcPts val="0"/>
              </a:spcBef>
              <a:spcAft>
                <a:spcPts val="0"/>
              </a:spcAft>
              <a:buSzPct val="100000"/>
              <a:buChar char="●"/>
            </a:pPr>
            <a:r>
              <a:rPr lang="es"/>
              <a:t>Eficiencia de Recursos: Utilizan menos recursos porque comparten el núcleo del sistema operativo del host y arrancan casi instantáneamente.</a:t>
            </a:r>
            <a:br>
              <a:rPr lang="es"/>
            </a:br>
            <a:endParaRPr/>
          </a:p>
          <a:p>
            <a:pPr indent="-321945" lvl="0" marL="457200" rtl="0" algn="l">
              <a:spcBef>
                <a:spcPts val="0"/>
              </a:spcBef>
              <a:spcAft>
                <a:spcPts val="0"/>
              </a:spcAft>
              <a:buSzPct val="100000"/>
              <a:buChar char="●"/>
            </a:pPr>
            <a:r>
              <a:rPr lang="es"/>
              <a:t>Aislamiento de Procesos: Ofrecen aislamiento a nivel de proceso, ejecutándose en el mismo núcleo del sistema operativo pero manteniendo los procesos separados.</a:t>
            </a:r>
            <a:br>
              <a:rPr lang="es"/>
            </a:br>
            <a:endParaRPr/>
          </a:p>
          <a:p>
            <a:pPr indent="-321945" lvl="0" marL="457200" rtl="0" algn="l">
              <a:spcBef>
                <a:spcPts val="0"/>
              </a:spcBef>
              <a:spcAft>
                <a:spcPts val="0"/>
              </a:spcAft>
              <a:buSzPct val="100000"/>
              <a:buChar char="●"/>
            </a:pPr>
            <a:r>
              <a:rPr lang="es"/>
              <a:t>Despliegue Rápido: Ideal para aplicaciones basadas en microservicios debido a su rápida capacidad de despliegue y escalabilidad.</a:t>
            </a:r>
            <a:endParaRPr/>
          </a:p>
          <a:p>
            <a:pPr indent="0" lvl="0" marL="457200" rtl="0" algn="l">
              <a:spcBef>
                <a:spcPts val="0"/>
              </a:spcBef>
              <a:spcAft>
                <a:spcPts val="0"/>
              </a:spcAft>
              <a:buNone/>
            </a:pPr>
            <a:r>
              <a:t/>
            </a:r>
            <a:endParaRPr/>
          </a:p>
        </p:txBody>
      </p:sp>
      <p:sp>
        <p:nvSpPr>
          <p:cNvPr id="104" name="Google Shape;104;p18"/>
          <p:cNvSpPr txBox="1"/>
          <p:nvPr>
            <p:ph type="title"/>
          </p:nvPr>
        </p:nvSpPr>
        <p:spPr>
          <a:xfrm>
            <a:off x="4572000" y="-22150"/>
            <a:ext cx="4572000" cy="1151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solidFill>
                  <a:schemeClr val="lt1"/>
                </a:solidFill>
              </a:rPr>
              <a:t>Máquinas Virtuales</a:t>
            </a:r>
            <a:endParaRPr>
              <a:solidFill>
                <a:schemeClr val="lt1"/>
              </a:solidFill>
            </a:endParaRPr>
          </a:p>
        </p:txBody>
      </p:sp>
      <p:sp>
        <p:nvSpPr>
          <p:cNvPr id="105" name="Google Shape;105;p18"/>
          <p:cNvSpPr txBox="1"/>
          <p:nvPr>
            <p:ph type="title"/>
          </p:nvPr>
        </p:nvSpPr>
        <p:spPr>
          <a:xfrm>
            <a:off x="2549400" y="1892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V</a:t>
            </a:r>
            <a:r>
              <a:rPr lang="es">
                <a:solidFill>
                  <a:schemeClr val="lt1"/>
                </a:solidFill>
              </a:rPr>
              <a:t>s</a:t>
            </a:r>
            <a:endParaRPr>
              <a:solidFill>
                <a:schemeClr val="lt1"/>
              </a:solidFill>
            </a:endParaRPr>
          </a:p>
        </p:txBody>
      </p:sp>
      <p:sp>
        <p:nvSpPr>
          <p:cNvPr id="106" name="Google Shape;106;p18"/>
          <p:cNvSpPr txBox="1"/>
          <p:nvPr>
            <p:ph idx="1" type="subTitle"/>
          </p:nvPr>
        </p:nvSpPr>
        <p:spPr>
          <a:xfrm>
            <a:off x="4939500" y="1482295"/>
            <a:ext cx="4045200" cy="3819000"/>
          </a:xfrm>
          <a:prstGeom prst="rect">
            <a:avLst/>
          </a:prstGeom>
        </p:spPr>
        <p:txBody>
          <a:bodyPr anchorCtr="0" anchor="t" bIns="91425" lIns="91425" spcFirstLastPara="1" rIns="91425" wrap="square" tIns="91425">
            <a:normAutofit fontScale="70000" lnSpcReduction="10000"/>
          </a:bodyPr>
          <a:lstStyle/>
          <a:p>
            <a:pPr indent="-321945" lvl="0" marL="457200" rtl="0" algn="l">
              <a:spcBef>
                <a:spcPts val="0"/>
              </a:spcBef>
              <a:spcAft>
                <a:spcPts val="0"/>
              </a:spcAft>
              <a:buClr>
                <a:schemeClr val="lt1"/>
              </a:buClr>
              <a:buSzPct val="100000"/>
              <a:buChar char="●"/>
            </a:pPr>
            <a:r>
              <a:rPr lang="es">
                <a:solidFill>
                  <a:schemeClr val="lt1"/>
                </a:solidFill>
              </a:rPr>
              <a:t>Aislamiento Completo: Proporcionan aislamiento completo a través de la virtualización del hardware, ejecutando un sistema operativo completo para cada instancia.</a:t>
            </a:r>
            <a:br>
              <a:rPr lang="es">
                <a:solidFill>
                  <a:schemeClr val="lt1"/>
                </a:solidFill>
              </a:rPr>
            </a:br>
            <a:endParaRPr>
              <a:solidFill>
                <a:schemeClr val="lt1"/>
              </a:solidFill>
            </a:endParaRPr>
          </a:p>
          <a:p>
            <a:pPr indent="-321945" lvl="0" marL="457200" rtl="0" algn="l">
              <a:spcBef>
                <a:spcPts val="0"/>
              </a:spcBef>
              <a:spcAft>
                <a:spcPts val="0"/>
              </a:spcAft>
              <a:buClr>
                <a:schemeClr val="lt1"/>
              </a:buClr>
              <a:buSzPct val="100000"/>
              <a:buChar char="●"/>
            </a:pPr>
            <a:r>
              <a:rPr lang="es">
                <a:solidFill>
                  <a:schemeClr val="lt1"/>
                </a:solidFill>
              </a:rPr>
              <a:t>Recursos Dedicados: Consumen más recursos ya que cada máquina virtual necesita su propio sistema operativo y un conjunto de recursos dedicados.</a:t>
            </a:r>
            <a:br>
              <a:rPr lang="es">
                <a:solidFill>
                  <a:schemeClr val="lt1"/>
                </a:solidFill>
              </a:rPr>
            </a:br>
            <a:endParaRPr>
              <a:solidFill>
                <a:schemeClr val="lt1"/>
              </a:solidFill>
            </a:endParaRPr>
          </a:p>
          <a:p>
            <a:pPr indent="-321945" lvl="0" marL="457200" rtl="0" algn="l">
              <a:spcBef>
                <a:spcPts val="0"/>
              </a:spcBef>
              <a:spcAft>
                <a:spcPts val="0"/>
              </a:spcAft>
              <a:buClr>
                <a:schemeClr val="lt1"/>
              </a:buClr>
              <a:buSzPct val="100000"/>
              <a:buChar char="●"/>
            </a:pPr>
            <a:r>
              <a:rPr lang="es">
                <a:solidFill>
                  <a:schemeClr val="lt1"/>
                </a:solidFill>
              </a:rPr>
              <a:t>Arranque más lento: Tienen tiempos de arranque más lentos comparados con los contenedores, lo que puede afectar la eficiencia en entornos de despliegue rápidos.</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11.-</a:t>
            </a:r>
            <a:r>
              <a:rPr lang="es"/>
              <a:t>Arquitecturas Docker</a:t>
            </a:r>
            <a:endParaRPr/>
          </a:p>
        </p:txBody>
      </p:sp>
      <p:sp>
        <p:nvSpPr>
          <p:cNvPr id="491" name="Google Shape;491;p72"/>
          <p:cNvSpPr txBox="1"/>
          <p:nvPr/>
        </p:nvSpPr>
        <p:spPr>
          <a:xfrm>
            <a:off x="125550" y="124325"/>
            <a:ext cx="8892900" cy="45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lt2"/>
                </a:solidFill>
                <a:latin typeface="Roboto"/>
                <a:ea typeface="Roboto"/>
                <a:cs typeface="Roboto"/>
                <a:sym typeface="Roboto"/>
              </a:rPr>
              <a:t>Expansión sobre Arquitecturas de Procesador en Docker</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Docker se diseñó con la portabilidad entre diferentes sistemas y arquitecturas de hardware en mente. Aquí están las arquitecturas de procesador más comunes compatibles con Docker y algunos detalles específicos:</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x86-64 (AMD64/Intel 64)</a:t>
            </a:r>
            <a:endParaRPr b="1" sz="11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lt2"/>
                </a:solidFill>
                <a:latin typeface="Roboto"/>
                <a:ea typeface="Roboto"/>
                <a:cs typeface="Roboto"/>
                <a:sym typeface="Roboto"/>
              </a:rPr>
              <a:t>Predominio: La mayoría de los desarrollos y despliegues de Docker se realizan en esta arquitectura debido a su prevalencia en servidores y estaciones de trabajo modernos.</a:t>
            </a:r>
            <a:endParaRPr sz="11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lt2"/>
                </a:solidFill>
                <a:latin typeface="Roboto"/>
                <a:ea typeface="Roboto"/>
                <a:cs typeface="Roboto"/>
                <a:sym typeface="Roboto"/>
              </a:rPr>
              <a:t>Características: Amplio soporte de herramientas de desarrollo y operación, incluyendo integraciones con IDEs, sistemas de CI/CD, y monitoreo.</a:t>
            </a:r>
            <a:br>
              <a:rPr lang="es" sz="1100">
                <a:solidFill>
                  <a:schemeClr val="lt2"/>
                </a:solidFill>
                <a:latin typeface="Roboto"/>
                <a:ea typeface="Roboto"/>
                <a:cs typeface="Roboto"/>
                <a:sym typeface="Roboto"/>
              </a:rPr>
            </a:b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ARM (Arm32v7/Arm64v8)</a:t>
            </a:r>
            <a:endParaRPr b="1" sz="11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lt2"/>
                </a:solidFill>
                <a:latin typeface="Roboto"/>
                <a:ea typeface="Roboto"/>
                <a:cs typeface="Roboto"/>
                <a:sym typeface="Roboto"/>
              </a:rPr>
              <a:t>Emergencia: Con la creciente popularidad de dispositivos IoT y servidores de bajo consumo energético, ARM se ha vuelto una arquitectura importante para Docker.</a:t>
            </a:r>
            <a:endParaRPr sz="11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lt2"/>
                </a:solidFill>
                <a:latin typeface="Roboto"/>
                <a:ea typeface="Roboto"/>
                <a:cs typeface="Roboto"/>
                <a:sym typeface="Roboto"/>
              </a:rPr>
              <a:t>Especificaciones: A menudo requiere imágenes de Docker especializadas que están optimizadas para el bajo poder de procesamiento y eficiencia energética de estos chips.</a:t>
            </a:r>
            <a:br>
              <a:rPr lang="es" sz="1100">
                <a:solidFill>
                  <a:schemeClr val="lt2"/>
                </a:solidFill>
                <a:latin typeface="Roboto"/>
                <a:ea typeface="Roboto"/>
                <a:cs typeface="Roboto"/>
                <a:sym typeface="Roboto"/>
              </a:rPr>
            </a:b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IBM Z (s390x)</a:t>
            </a:r>
            <a:endParaRPr b="1" sz="11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lt2"/>
                </a:solidFill>
                <a:latin typeface="Roboto"/>
                <a:ea typeface="Roboto"/>
                <a:cs typeface="Roboto"/>
                <a:sym typeface="Roboto"/>
              </a:rPr>
              <a:t>Uso: Predominantemente usado en grandes sistemas empresariales como mainframes, donde la estabilidad y el procesamiento de grandes volúmenes de transacciones son críticos.</a:t>
            </a:r>
            <a:endParaRPr sz="11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lt2"/>
                </a:solidFill>
                <a:latin typeface="Roboto"/>
                <a:ea typeface="Roboto"/>
                <a:cs typeface="Roboto"/>
                <a:sym typeface="Roboto"/>
              </a:rPr>
              <a:t>Características: Soporte para Docker está disponible, permitiendo modernizar aplicaciones y aprovechar contenedores en un entorno de mainframe.</a:t>
            </a:r>
            <a:br>
              <a:rPr lang="es" sz="1100">
                <a:solidFill>
                  <a:schemeClr val="lt2"/>
                </a:solidFill>
                <a:latin typeface="Roboto"/>
                <a:ea typeface="Roboto"/>
                <a:cs typeface="Roboto"/>
                <a:sym typeface="Roboto"/>
              </a:rPr>
            </a:b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PowerPC (ppc64le)</a:t>
            </a:r>
            <a:endParaRPr b="1" sz="11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lt2"/>
                </a:solidFill>
                <a:latin typeface="Roboto"/>
                <a:ea typeface="Roboto"/>
                <a:cs typeface="Roboto"/>
                <a:sym typeface="Roboto"/>
              </a:rPr>
              <a:t>Aplicación: Utilizado en computadoras de alto rendimiento y servidores que requieren capacidades de procesamiento paralelo avanzadas.</a:t>
            </a:r>
            <a:endParaRPr sz="11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lt2"/>
                </a:solidFill>
                <a:latin typeface="Roboto"/>
                <a:ea typeface="Roboto"/>
                <a:cs typeface="Roboto"/>
                <a:sym typeface="Roboto"/>
              </a:rPr>
              <a:t>Ventajas: Soporte de Docker en esta arquitectura permite a las empresas integrar aplicaciones legacy con tecnologías modernas de contenedores.</a:t>
            </a:r>
            <a:endParaRPr sz="9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pic>
        <p:nvPicPr>
          <p:cNvPr id="492" name="Google Shape;492;p72"/>
          <p:cNvPicPr preferRelativeResize="0"/>
          <p:nvPr/>
        </p:nvPicPr>
        <p:blipFill>
          <a:blip r:embed="rId3">
            <a:alphaModFix amt="5000"/>
          </a:blip>
          <a:stretch>
            <a:fillRect/>
          </a:stretch>
        </p:blipFill>
        <p:spPr>
          <a:xfrm>
            <a:off x="995660" y="0"/>
            <a:ext cx="7152681" cy="51435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11.-</a:t>
            </a:r>
            <a:r>
              <a:rPr lang="es"/>
              <a:t>Arquitecturas Docker</a:t>
            </a:r>
            <a:endParaRPr/>
          </a:p>
        </p:txBody>
      </p:sp>
      <p:sp>
        <p:nvSpPr>
          <p:cNvPr id="498" name="Google Shape;498;p73"/>
          <p:cNvSpPr txBox="1"/>
          <p:nvPr/>
        </p:nvSpPr>
        <p:spPr>
          <a:xfrm>
            <a:off x="125550" y="124325"/>
            <a:ext cx="8892900" cy="45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lt2"/>
                </a:solidFill>
                <a:latin typeface="Roboto"/>
                <a:ea typeface="Roboto"/>
                <a:cs typeface="Roboto"/>
                <a:sym typeface="Roboto"/>
              </a:rPr>
              <a:t>Expansión sobre Arquitecturas de Software en Docker</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En cuanto a las arquitecturas de software, Docker proporciona flexibilidad no solo a nivel de sistema operativo sino también en la manera de gestionar y orquestar contenedores a gran escala.</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Docker Swarm</a:t>
            </a:r>
            <a:endParaRPr b="1"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Descripción: </a:t>
            </a:r>
            <a:r>
              <a:rPr lang="es" sz="1100">
                <a:solidFill>
                  <a:schemeClr val="lt2"/>
                </a:solidFill>
                <a:latin typeface="Roboto"/>
                <a:ea typeface="Roboto"/>
                <a:cs typeface="Roboto"/>
                <a:sym typeface="Roboto"/>
              </a:rPr>
              <a:t>Docker Swarm es una herramienta de orquestación nativa de Docker que permite a los usuarios gestionar un clúster de contenedores Docker como un único sistema virtual.</a:t>
            </a: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Características:</a:t>
            </a:r>
            <a:endParaRPr b="1"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Facilidad de uso: </a:t>
            </a:r>
            <a:r>
              <a:rPr lang="es" sz="1100">
                <a:solidFill>
                  <a:schemeClr val="lt2"/>
                </a:solidFill>
                <a:latin typeface="Roboto"/>
                <a:ea typeface="Roboto"/>
                <a:cs typeface="Roboto"/>
                <a:sym typeface="Roboto"/>
              </a:rPr>
              <a:t>Comparativamente más sencillo de configurar y mantener que Kubernetes.</a:t>
            </a: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Integración directa: </a:t>
            </a:r>
            <a:r>
              <a:rPr lang="es" sz="1100">
                <a:solidFill>
                  <a:schemeClr val="lt2"/>
                </a:solidFill>
                <a:latin typeface="Roboto"/>
                <a:ea typeface="Roboto"/>
                <a:cs typeface="Roboto"/>
                <a:sym typeface="Roboto"/>
              </a:rPr>
              <a:t>Totalmente integrado con el ecosistema Docker, incluyendo Docker CLI y Docker Compose.</a:t>
            </a: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Load balancing: </a:t>
            </a:r>
            <a:r>
              <a:rPr lang="es" sz="1100">
                <a:solidFill>
                  <a:schemeClr val="lt2"/>
                </a:solidFill>
                <a:latin typeface="Roboto"/>
                <a:ea typeface="Roboto"/>
                <a:cs typeface="Roboto"/>
                <a:sym typeface="Roboto"/>
              </a:rPr>
              <a:t>Automático entre los contenedores para distribuir las cargas de trabajo de manera eficiente.</a:t>
            </a:r>
            <a:br>
              <a:rPr lang="es" sz="1100">
                <a:solidFill>
                  <a:schemeClr val="lt2"/>
                </a:solidFill>
                <a:latin typeface="Roboto"/>
                <a:ea typeface="Roboto"/>
                <a:cs typeface="Roboto"/>
                <a:sym typeface="Roboto"/>
              </a:rPr>
            </a:b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Kubernetes</a:t>
            </a:r>
            <a:endParaRPr b="1"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Descripción: </a:t>
            </a:r>
            <a:r>
              <a:rPr lang="es" sz="1100">
                <a:solidFill>
                  <a:schemeClr val="lt2"/>
                </a:solidFill>
                <a:latin typeface="Roboto"/>
                <a:ea typeface="Roboto"/>
                <a:cs typeface="Roboto"/>
                <a:sym typeface="Roboto"/>
              </a:rPr>
              <a:t>Kubernetes es un orquestador de contenedores de código abierto que automatiza la implementación, el escalado y la gestión de aplicaciones contenerizadas.</a:t>
            </a: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Características:</a:t>
            </a:r>
            <a:endParaRPr b="1"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Extensibilidad: </a:t>
            </a:r>
            <a:r>
              <a:rPr lang="es" sz="1100">
                <a:solidFill>
                  <a:schemeClr val="lt2"/>
                </a:solidFill>
                <a:latin typeface="Roboto"/>
                <a:ea typeface="Roboto"/>
                <a:cs typeface="Roboto"/>
                <a:sym typeface="Roboto"/>
              </a:rPr>
              <a:t>Soporte para múltiples proveedores de servicios en la nube, así como soluciones on-premise.</a:t>
            </a: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Auto-curación: </a:t>
            </a:r>
            <a:r>
              <a:rPr lang="es" sz="1100">
                <a:solidFill>
                  <a:schemeClr val="lt2"/>
                </a:solidFill>
                <a:latin typeface="Roboto"/>
                <a:ea typeface="Roboto"/>
                <a:cs typeface="Roboto"/>
                <a:sym typeface="Roboto"/>
              </a:rPr>
              <a:t>Capacidad para reiniciar contenedores que fallan, reemplazar y reprogramar contenedores cuando los nodos mueren, y matar contenedores que no responden a las verificaciones de estado definidas por el usuario.</a:t>
            </a:r>
            <a:endParaRPr sz="1100">
              <a:solidFill>
                <a:schemeClr val="lt2"/>
              </a:solidFill>
              <a:latin typeface="Roboto"/>
              <a:ea typeface="Roboto"/>
              <a:cs typeface="Roboto"/>
              <a:sym typeface="Roboto"/>
            </a:endParaRPr>
          </a:p>
          <a:p>
            <a:pPr indent="0" lvl="0" marL="0" rtl="0" algn="l">
              <a:spcBef>
                <a:spcPts val="0"/>
              </a:spcBef>
              <a:spcAft>
                <a:spcPts val="0"/>
              </a:spcAft>
              <a:buNone/>
            </a:pPr>
            <a:r>
              <a:rPr b="1" lang="es" sz="1100">
                <a:solidFill>
                  <a:schemeClr val="lt2"/>
                </a:solidFill>
                <a:latin typeface="Roboto"/>
                <a:ea typeface="Roboto"/>
                <a:cs typeface="Roboto"/>
                <a:sym typeface="Roboto"/>
              </a:rPr>
              <a:t>Gestión de configuraciones: </a:t>
            </a:r>
            <a:r>
              <a:rPr lang="es" sz="1100">
                <a:solidFill>
                  <a:schemeClr val="lt2"/>
                </a:solidFill>
                <a:latin typeface="Roboto"/>
                <a:ea typeface="Roboto"/>
                <a:cs typeface="Roboto"/>
                <a:sym typeface="Roboto"/>
              </a:rPr>
              <a:t>Gestiona secretos y la configuración de aplicaciones sin reconstruir las imágenes de contenedor.</a:t>
            </a:r>
            <a:endParaRPr sz="1100">
              <a:solidFill>
                <a:schemeClr val="lt2"/>
              </a:solidFill>
              <a:latin typeface="Roboto"/>
              <a:ea typeface="Roboto"/>
              <a:cs typeface="Roboto"/>
              <a:sym typeface="Roboto"/>
            </a:endParaRPr>
          </a:p>
          <a:p>
            <a:pPr indent="0" lvl="0" marL="0" rtl="0" algn="l">
              <a:spcBef>
                <a:spcPts val="0"/>
              </a:spcBef>
              <a:spcAft>
                <a:spcPts val="0"/>
              </a:spcAft>
              <a:buNone/>
            </a:pPr>
            <a:r>
              <a:t/>
            </a:r>
            <a:endParaRPr b="1" sz="1100">
              <a:solidFill>
                <a:schemeClr val="lt2"/>
              </a:solidFill>
              <a:latin typeface="Roboto"/>
              <a:ea typeface="Roboto"/>
              <a:cs typeface="Roboto"/>
              <a:sym typeface="Roboto"/>
            </a:endParaRPr>
          </a:p>
          <a:p>
            <a:pPr indent="0" lvl="0" marL="0" rtl="0" algn="l">
              <a:spcBef>
                <a:spcPts val="0"/>
              </a:spcBef>
              <a:spcAft>
                <a:spcPts val="0"/>
              </a:spcAft>
              <a:buNone/>
            </a:pPr>
            <a:r>
              <a:t/>
            </a:r>
            <a:endParaRPr b="1" sz="20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pic>
        <p:nvPicPr>
          <p:cNvPr id="499" name="Google Shape;499;p73"/>
          <p:cNvPicPr preferRelativeResize="0"/>
          <p:nvPr/>
        </p:nvPicPr>
        <p:blipFill>
          <a:blip r:embed="rId3">
            <a:alphaModFix amt="5000"/>
          </a:blip>
          <a:stretch>
            <a:fillRect/>
          </a:stretch>
        </p:blipFill>
        <p:spPr>
          <a:xfrm>
            <a:off x="995660" y="0"/>
            <a:ext cx="7152681"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4"/>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11.-</a:t>
            </a:r>
            <a:r>
              <a:rPr lang="es"/>
              <a:t>Arquitecturas Docker</a:t>
            </a:r>
            <a:endParaRPr/>
          </a:p>
        </p:txBody>
      </p:sp>
      <p:sp>
        <p:nvSpPr>
          <p:cNvPr id="505" name="Google Shape;505;p74"/>
          <p:cNvSpPr txBox="1"/>
          <p:nvPr/>
        </p:nvSpPr>
        <p:spPr>
          <a:xfrm>
            <a:off x="125550" y="124325"/>
            <a:ext cx="8892900" cy="45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lt2"/>
                </a:solidFill>
                <a:latin typeface="Roboto"/>
                <a:ea typeface="Roboto"/>
                <a:cs typeface="Roboto"/>
                <a:sym typeface="Roboto"/>
              </a:rPr>
              <a:t>Expansión sobre Arquitecturas de Software en Docker</a:t>
            </a:r>
            <a:endParaRPr b="1" sz="1600">
              <a:solidFill>
                <a:schemeClr val="lt2"/>
              </a:solidFill>
              <a:latin typeface="Roboto"/>
              <a:ea typeface="Roboto"/>
              <a:cs typeface="Roboto"/>
              <a:sym typeface="Roboto"/>
            </a:endParaRPr>
          </a:p>
          <a:p>
            <a:pPr indent="0" lvl="0" marL="0" rtl="0" algn="l">
              <a:spcBef>
                <a:spcPts val="0"/>
              </a:spcBef>
              <a:spcAft>
                <a:spcPts val="0"/>
              </a:spcAft>
              <a:buNone/>
            </a:pPr>
            <a:r>
              <a:t/>
            </a:r>
            <a:endParaRPr b="1" sz="1100">
              <a:solidFill>
                <a:schemeClr val="lt2"/>
              </a:solidFill>
              <a:latin typeface="Roboto"/>
              <a:ea typeface="Roboto"/>
              <a:cs typeface="Roboto"/>
              <a:sym typeface="Roboto"/>
            </a:endParaRPr>
          </a:p>
          <a:p>
            <a:pPr indent="0" lvl="0" marL="0" rtl="0" algn="l">
              <a:spcBef>
                <a:spcPts val="0"/>
              </a:spcBef>
              <a:spcAft>
                <a:spcPts val="0"/>
              </a:spcAft>
              <a:buNone/>
            </a:pPr>
            <a:r>
              <a:t/>
            </a:r>
            <a:endParaRPr sz="2000">
              <a:solidFill>
                <a:schemeClr val="lt2"/>
              </a:solidFill>
              <a:latin typeface="Roboto"/>
              <a:ea typeface="Roboto"/>
              <a:cs typeface="Roboto"/>
              <a:sym typeface="Roboto"/>
            </a:endParaRPr>
          </a:p>
        </p:txBody>
      </p:sp>
      <p:graphicFrame>
        <p:nvGraphicFramePr>
          <p:cNvPr id="506" name="Google Shape;506;p74"/>
          <p:cNvGraphicFramePr/>
          <p:nvPr/>
        </p:nvGraphicFramePr>
        <p:xfrm>
          <a:off x="952500" y="1032500"/>
          <a:ext cx="3000000" cy="3000000"/>
        </p:xfrm>
        <a:graphic>
          <a:graphicData uri="http://schemas.openxmlformats.org/drawingml/2006/table">
            <a:tbl>
              <a:tblPr>
                <a:noFill/>
                <a:tableStyleId>{41140017-772D-42FE-B818-7D8877913BA0}</a:tableStyleId>
              </a:tblPr>
              <a:tblGrid>
                <a:gridCol w="2413000"/>
                <a:gridCol w="2413000"/>
                <a:gridCol w="2413000"/>
              </a:tblGrid>
              <a:tr h="381000">
                <a:tc>
                  <a:txBody>
                    <a:bodyPr/>
                    <a:lstStyle/>
                    <a:p>
                      <a:pPr indent="0" lvl="0" marL="0" rtl="0" algn="l">
                        <a:spcBef>
                          <a:spcPts val="0"/>
                        </a:spcBef>
                        <a:spcAft>
                          <a:spcPts val="0"/>
                        </a:spcAft>
                        <a:buNone/>
                      </a:pPr>
                      <a:r>
                        <a:rPr b="1" lang="es" sz="900">
                          <a:latin typeface="Roboto"/>
                          <a:ea typeface="Roboto"/>
                          <a:cs typeface="Roboto"/>
                          <a:sym typeface="Roboto"/>
                        </a:rPr>
                        <a:t>Característica</a:t>
                      </a:r>
                      <a:endParaRPr b="1" sz="900">
                        <a:latin typeface="Roboto"/>
                        <a:ea typeface="Roboto"/>
                        <a:cs typeface="Roboto"/>
                        <a:sym typeface="Roboto"/>
                      </a:endParaRPr>
                    </a:p>
                  </a:txBody>
                  <a:tcPr marT="91425" marB="91425" marR="91425" marL="91425">
                    <a:solidFill>
                      <a:srgbClr val="9FC5E8"/>
                    </a:solidFill>
                  </a:tcPr>
                </a:tc>
                <a:tc>
                  <a:txBody>
                    <a:bodyPr/>
                    <a:lstStyle/>
                    <a:p>
                      <a:pPr indent="0" lvl="0" marL="0" rtl="0" algn="l">
                        <a:spcBef>
                          <a:spcPts val="0"/>
                        </a:spcBef>
                        <a:spcAft>
                          <a:spcPts val="0"/>
                        </a:spcAft>
                        <a:buNone/>
                      </a:pPr>
                      <a:r>
                        <a:rPr b="1" lang="es" sz="900">
                          <a:latin typeface="Roboto"/>
                          <a:ea typeface="Roboto"/>
                          <a:cs typeface="Roboto"/>
                          <a:sym typeface="Roboto"/>
                        </a:rPr>
                        <a:t>Docker Swarm</a:t>
                      </a:r>
                      <a:endParaRPr b="1" sz="900">
                        <a:latin typeface="Roboto"/>
                        <a:ea typeface="Roboto"/>
                        <a:cs typeface="Roboto"/>
                        <a:sym typeface="Roboto"/>
                      </a:endParaRPr>
                    </a:p>
                  </a:txBody>
                  <a:tcPr marT="91425" marB="91425" marR="91425" marL="91425">
                    <a:solidFill>
                      <a:srgbClr val="9FC5E8"/>
                    </a:solidFill>
                  </a:tcPr>
                </a:tc>
                <a:tc>
                  <a:txBody>
                    <a:bodyPr/>
                    <a:lstStyle/>
                    <a:p>
                      <a:pPr indent="0" lvl="0" marL="0" rtl="0" algn="l">
                        <a:spcBef>
                          <a:spcPts val="0"/>
                        </a:spcBef>
                        <a:spcAft>
                          <a:spcPts val="0"/>
                        </a:spcAft>
                        <a:buNone/>
                      </a:pPr>
                      <a:r>
                        <a:rPr b="1" lang="es" sz="900">
                          <a:latin typeface="Roboto"/>
                          <a:ea typeface="Roboto"/>
                          <a:cs typeface="Roboto"/>
                          <a:sym typeface="Roboto"/>
                        </a:rPr>
                        <a:t>Kubernetes</a:t>
                      </a:r>
                      <a:endParaRPr b="1" sz="900">
                        <a:latin typeface="Roboto"/>
                        <a:ea typeface="Roboto"/>
                        <a:cs typeface="Roboto"/>
                        <a:sym typeface="Roboto"/>
                      </a:endParaRPr>
                    </a:p>
                  </a:txBody>
                  <a:tcPr marT="91425" marB="91425" marR="91425" marL="91425">
                    <a:solidFill>
                      <a:srgbClr val="9FC5E8"/>
                    </a:solidFill>
                  </a:tcPr>
                </a:tc>
              </a:tr>
              <a:tr h="381000">
                <a:tc>
                  <a:txBody>
                    <a:bodyPr/>
                    <a:lstStyle/>
                    <a:p>
                      <a:pPr indent="0" lvl="0" marL="0" rtl="0" algn="l">
                        <a:spcBef>
                          <a:spcPts val="0"/>
                        </a:spcBef>
                        <a:spcAft>
                          <a:spcPts val="0"/>
                        </a:spcAft>
                        <a:buNone/>
                      </a:pPr>
                      <a:r>
                        <a:rPr b="1" lang="es" sz="900">
                          <a:latin typeface="Roboto"/>
                          <a:ea typeface="Roboto"/>
                          <a:cs typeface="Roboto"/>
                          <a:sym typeface="Roboto"/>
                        </a:rPr>
                        <a:t>Instalación</a:t>
                      </a:r>
                      <a:endParaRPr b="1"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Más sencilla y menos componentes</a:t>
                      </a:r>
                      <a:endParaRPr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Más compleja, especialmente en configuraciones de alta disponibilidad</a:t>
                      </a:r>
                      <a:endParaRPr sz="9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b="1" lang="es" sz="900">
                          <a:latin typeface="Roboto"/>
                          <a:ea typeface="Roboto"/>
                          <a:cs typeface="Roboto"/>
                          <a:sym typeface="Roboto"/>
                        </a:rPr>
                        <a:t>Escalabilidad</a:t>
                      </a:r>
                      <a:endParaRPr b="1"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Escala bien hasta cientos de nodos</a:t>
                      </a:r>
                      <a:endParaRPr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Diseñado para escalar a miles de nodos</a:t>
                      </a:r>
                      <a:endParaRPr sz="9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b="1" lang="es" sz="900">
                          <a:latin typeface="Roboto"/>
                          <a:ea typeface="Roboto"/>
                          <a:cs typeface="Roboto"/>
                          <a:sym typeface="Roboto"/>
                        </a:rPr>
                        <a:t>Gestión de Configuración</a:t>
                      </a:r>
                      <a:endParaRPr b="1"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Usa Compose y Swarm stack files	</a:t>
                      </a:r>
                      <a:endParaRPr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Usa objetos YAML más complejos y versátiles</a:t>
                      </a:r>
                      <a:endParaRPr sz="9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b="1" lang="es" sz="900">
                          <a:latin typeface="Roboto"/>
                          <a:ea typeface="Roboto"/>
                          <a:cs typeface="Roboto"/>
                          <a:sym typeface="Roboto"/>
                        </a:rPr>
                        <a:t>Gestión de Configuración</a:t>
                      </a:r>
                      <a:endParaRPr b="1"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Amplio, pero menor que Kubernetes</a:t>
                      </a:r>
                      <a:endParaRPr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Extremadamente amplio y creciente</a:t>
                      </a:r>
                      <a:endParaRPr sz="9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b="1" lang="es" sz="900">
                          <a:latin typeface="Roboto"/>
                          <a:ea typeface="Roboto"/>
                          <a:cs typeface="Roboto"/>
                          <a:sym typeface="Roboto"/>
                        </a:rPr>
                        <a:t>Gestión de Configuración</a:t>
                      </a:r>
                      <a:endParaRPr b="1"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Preferido para aplicaciones más simples o donde la integración de Docker es prioritaria</a:t>
                      </a:r>
                      <a:endParaRPr sz="9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900">
                          <a:latin typeface="Roboto"/>
                          <a:ea typeface="Roboto"/>
                          <a:cs typeface="Roboto"/>
                          <a:sym typeface="Roboto"/>
                        </a:rPr>
                        <a:t>Estándar de facto para aplicaciones complejas y microservicios a gran escala</a:t>
                      </a:r>
                      <a:endParaRPr sz="900">
                        <a:latin typeface="Roboto"/>
                        <a:ea typeface="Roboto"/>
                        <a:cs typeface="Roboto"/>
                        <a:sym typeface="Roboto"/>
                      </a:endParaRPr>
                    </a:p>
                  </a:txBody>
                  <a:tcPr marT="91425" marB="91425" marR="91425" marL="91425"/>
                </a:tc>
              </a:tr>
            </a:tbl>
          </a:graphicData>
        </a:graphic>
      </p:graphicFrame>
      <p:pic>
        <p:nvPicPr>
          <p:cNvPr id="507" name="Google Shape;507;p74"/>
          <p:cNvPicPr preferRelativeResize="0"/>
          <p:nvPr/>
        </p:nvPicPr>
        <p:blipFill>
          <a:blip r:embed="rId3">
            <a:alphaModFix amt="5000"/>
          </a:blip>
          <a:stretch>
            <a:fillRect/>
          </a:stretch>
        </p:blipFill>
        <p:spPr>
          <a:xfrm>
            <a:off x="995660" y="0"/>
            <a:ext cx="7152681" cy="51435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12.- Dockers Capas</a:t>
            </a:r>
            <a:endParaRPr/>
          </a:p>
        </p:txBody>
      </p:sp>
      <p:sp>
        <p:nvSpPr>
          <p:cNvPr id="513" name="Google Shape;513;p75"/>
          <p:cNvSpPr txBox="1"/>
          <p:nvPr>
            <p:ph idx="1" type="subTitle"/>
          </p:nvPr>
        </p:nvSpPr>
        <p:spPr>
          <a:xfrm>
            <a:off x="265500" y="2779474"/>
            <a:ext cx="4045200" cy="1035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1100"/>
              <a:t>Las capas en Docker son un concepto fundamental que facilita la gestión eficiente de las imágenes de contenedores. Este concepto no solo optimiza el almacenamiento y la transferencia de imágenes, sino que también acelera el proceso de despliegue de contenedores. </a:t>
            </a:r>
            <a:endParaRPr/>
          </a:p>
        </p:txBody>
      </p:sp>
      <p:pic>
        <p:nvPicPr>
          <p:cNvPr id="514" name="Google Shape;514;p75"/>
          <p:cNvPicPr preferRelativeResize="0"/>
          <p:nvPr/>
        </p:nvPicPr>
        <p:blipFill>
          <a:blip r:embed="rId3">
            <a:alphaModFix/>
          </a:blip>
          <a:stretch>
            <a:fillRect/>
          </a:stretch>
        </p:blipFill>
        <p:spPr>
          <a:xfrm>
            <a:off x="4939500" y="1233175"/>
            <a:ext cx="3942101" cy="2377200"/>
          </a:xfrm>
          <a:prstGeom prst="rect">
            <a:avLst/>
          </a:prstGeom>
          <a:noFill/>
          <a:ln>
            <a:noFill/>
          </a:ln>
          <a:effectLst>
            <a:reflection blurRad="0" dir="5400000" dist="114300" endA="0" endPos="25000" fadeDir="5400012" kx="0" rotWithShape="0" algn="bl" stA="70000" stPos="0" sy="-100000" ky="0"/>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6"/>
          <p:cNvSpPr txBox="1"/>
          <p:nvPr/>
        </p:nvSpPr>
        <p:spPr>
          <a:xfrm>
            <a:off x="125550" y="730350"/>
            <a:ext cx="8892900" cy="43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lt2"/>
                </a:solidFill>
                <a:latin typeface="Roboto"/>
                <a:ea typeface="Roboto"/>
                <a:cs typeface="Roboto"/>
                <a:sym typeface="Roboto"/>
              </a:rPr>
              <a:t>Definición de Capas en Docker</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Docker utiliza un sistema de archivos de capas para construir imágenes de contenedores. Cada capa representa una instrucción en el Dockerfile, y cada capa se apila sobre la anterior. Las capas son inmutables, lo que significa que una vez que una capa es creada, no puede ser alterada.</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600">
                <a:solidFill>
                  <a:schemeClr val="lt2"/>
                </a:solidFill>
                <a:latin typeface="Roboto"/>
                <a:ea typeface="Roboto"/>
                <a:cs typeface="Roboto"/>
                <a:sym typeface="Roboto"/>
              </a:rPr>
              <a:t>Cómo Funcionan las Capas en Docker</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Creación de Imágenes</a:t>
            </a:r>
            <a:endParaRPr b="1" sz="1200">
              <a:solidFill>
                <a:schemeClr val="lt2"/>
              </a:solidFill>
              <a:latin typeface="Roboto"/>
              <a:ea typeface="Roboto"/>
              <a:cs typeface="Roboto"/>
              <a:sym typeface="Roboto"/>
            </a:endParaRPr>
          </a:p>
          <a:p>
            <a:pPr indent="-304800" lvl="0" marL="457200" rtl="0" algn="l">
              <a:spcBef>
                <a:spcPts val="0"/>
              </a:spcBef>
              <a:spcAft>
                <a:spcPts val="0"/>
              </a:spcAft>
              <a:buClr>
                <a:schemeClr val="lt2"/>
              </a:buClr>
              <a:buSzPts val="1200"/>
              <a:buFont typeface="Roboto"/>
              <a:buChar char="●"/>
            </a:pPr>
            <a:r>
              <a:rPr lang="es" sz="1200">
                <a:solidFill>
                  <a:schemeClr val="lt2"/>
                </a:solidFill>
                <a:latin typeface="Roboto"/>
                <a:ea typeface="Roboto"/>
                <a:cs typeface="Roboto"/>
                <a:sym typeface="Roboto"/>
              </a:rPr>
              <a:t>Cuando se construye una imagen de Docker a partir de un Dockerfile, cada instrucción genera una nueva capa:</a:t>
            </a:r>
            <a:endParaRPr sz="1200">
              <a:solidFill>
                <a:schemeClr val="lt2"/>
              </a:solidFill>
              <a:latin typeface="Roboto"/>
              <a:ea typeface="Roboto"/>
              <a:cs typeface="Roboto"/>
              <a:sym typeface="Roboto"/>
            </a:endParaRPr>
          </a:p>
          <a:p>
            <a:pPr indent="-304800" lvl="1" marL="914400" rtl="0" algn="l">
              <a:spcBef>
                <a:spcPts val="0"/>
              </a:spcBef>
              <a:spcAft>
                <a:spcPts val="0"/>
              </a:spcAft>
              <a:buClr>
                <a:schemeClr val="lt2"/>
              </a:buClr>
              <a:buSzPts val="1200"/>
              <a:buFont typeface="Roboto"/>
              <a:buChar char="○"/>
            </a:pPr>
            <a:r>
              <a:rPr lang="es" sz="1200">
                <a:solidFill>
                  <a:schemeClr val="lt2"/>
                </a:solidFill>
                <a:latin typeface="Roboto"/>
                <a:ea typeface="Roboto"/>
                <a:cs typeface="Roboto"/>
                <a:sym typeface="Roboto"/>
              </a:rPr>
              <a:t>FROM crea una capa base.</a:t>
            </a:r>
            <a:endParaRPr sz="1200">
              <a:solidFill>
                <a:schemeClr val="lt2"/>
              </a:solidFill>
              <a:latin typeface="Roboto"/>
              <a:ea typeface="Roboto"/>
              <a:cs typeface="Roboto"/>
              <a:sym typeface="Roboto"/>
            </a:endParaRPr>
          </a:p>
          <a:p>
            <a:pPr indent="-304800" lvl="1" marL="914400" rtl="0" algn="l">
              <a:spcBef>
                <a:spcPts val="0"/>
              </a:spcBef>
              <a:spcAft>
                <a:spcPts val="0"/>
              </a:spcAft>
              <a:buClr>
                <a:schemeClr val="lt2"/>
              </a:buClr>
              <a:buSzPts val="1200"/>
              <a:buFont typeface="Roboto"/>
              <a:buChar char="○"/>
            </a:pPr>
            <a:r>
              <a:rPr lang="es" sz="1200">
                <a:solidFill>
                  <a:schemeClr val="lt2"/>
                </a:solidFill>
                <a:latin typeface="Roboto"/>
                <a:ea typeface="Roboto"/>
                <a:cs typeface="Roboto"/>
                <a:sym typeface="Roboto"/>
              </a:rPr>
              <a:t>RUN ejecuta comandos y los cambios resultantes forman una nueva capa.</a:t>
            </a:r>
            <a:endParaRPr sz="1200">
              <a:solidFill>
                <a:schemeClr val="lt2"/>
              </a:solidFill>
              <a:latin typeface="Roboto"/>
              <a:ea typeface="Roboto"/>
              <a:cs typeface="Roboto"/>
              <a:sym typeface="Roboto"/>
            </a:endParaRPr>
          </a:p>
          <a:p>
            <a:pPr indent="-304800" lvl="1" marL="914400" rtl="0" algn="l">
              <a:spcBef>
                <a:spcPts val="0"/>
              </a:spcBef>
              <a:spcAft>
                <a:spcPts val="0"/>
              </a:spcAft>
              <a:buClr>
                <a:schemeClr val="lt2"/>
              </a:buClr>
              <a:buSzPts val="1200"/>
              <a:buFont typeface="Roboto"/>
              <a:buChar char="○"/>
            </a:pPr>
            <a:r>
              <a:rPr lang="es" sz="1200">
                <a:solidFill>
                  <a:schemeClr val="lt2"/>
                </a:solidFill>
                <a:latin typeface="Roboto"/>
                <a:ea typeface="Roboto"/>
                <a:cs typeface="Roboto"/>
                <a:sym typeface="Roboto"/>
              </a:rPr>
              <a:t>COPY y ADD añaden archivos desde el contexto de construcción y crean nuevas capas.</a:t>
            </a:r>
            <a:endParaRPr sz="1200">
              <a:solidFill>
                <a:schemeClr val="lt2"/>
              </a:solidFill>
              <a:latin typeface="Roboto"/>
              <a:ea typeface="Roboto"/>
              <a:cs typeface="Roboto"/>
              <a:sym typeface="Roboto"/>
            </a:endParaRPr>
          </a:p>
          <a:p>
            <a:pPr indent="-304800" lvl="1" marL="914400" rtl="0" algn="l">
              <a:spcBef>
                <a:spcPts val="0"/>
              </a:spcBef>
              <a:spcAft>
                <a:spcPts val="0"/>
              </a:spcAft>
              <a:buClr>
                <a:schemeClr val="lt2"/>
              </a:buClr>
              <a:buSzPts val="1200"/>
              <a:buFont typeface="Roboto"/>
              <a:buChar char="○"/>
            </a:pPr>
            <a:r>
              <a:rPr lang="es" sz="1200">
                <a:solidFill>
                  <a:schemeClr val="lt2"/>
                </a:solidFill>
                <a:latin typeface="Roboto"/>
                <a:ea typeface="Roboto"/>
                <a:cs typeface="Roboto"/>
                <a:sym typeface="Roboto"/>
              </a:rPr>
              <a:t>CMD y ENTRYPOINT definen comandos para ejecutar al iniciar el contenedor y pueden ajustar capas existentes.</a:t>
            </a:r>
            <a:endParaRPr sz="1200">
              <a:solidFill>
                <a:schemeClr val="lt2"/>
              </a:solidFill>
              <a:latin typeface="Roboto"/>
              <a:ea typeface="Roboto"/>
              <a:cs typeface="Roboto"/>
              <a:sym typeface="Roboto"/>
            </a:endParaRPr>
          </a:p>
          <a:p>
            <a:pPr indent="-304800" lvl="0" marL="457200" rtl="0" algn="l">
              <a:spcBef>
                <a:spcPts val="0"/>
              </a:spcBef>
              <a:spcAft>
                <a:spcPts val="0"/>
              </a:spcAft>
              <a:buClr>
                <a:schemeClr val="lt2"/>
              </a:buClr>
              <a:buSzPts val="1200"/>
              <a:buFont typeface="Roboto"/>
              <a:buChar char="●"/>
            </a:pPr>
            <a:r>
              <a:rPr lang="es" sz="1200">
                <a:solidFill>
                  <a:schemeClr val="lt2"/>
                </a:solidFill>
                <a:latin typeface="Roboto"/>
                <a:ea typeface="Roboto"/>
                <a:cs typeface="Roboto"/>
                <a:sym typeface="Roboto"/>
              </a:rPr>
              <a:t>Estas capas se almacenan en el sistema de archivos del host que ejecuta Docker y se comparten entre múltiples contenedores, reduciendo el uso de espacio y aumentando la velocidad de lanzamiento de nuevos contenedores.</a:t>
            </a:r>
            <a:endParaRPr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Ejemplo práctico usando Dockerfile:</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Supongamos que tenemos el siguiente Dockerfile para una aplicación web simple:</a:t>
            </a:r>
            <a:br>
              <a:rPr lang="es" sz="1200">
                <a:solidFill>
                  <a:schemeClr val="lt2"/>
                </a:solidFill>
                <a:latin typeface="Roboto"/>
                <a:ea typeface="Roboto"/>
                <a:cs typeface="Roboto"/>
                <a:sym typeface="Roboto"/>
              </a:rPr>
            </a:br>
            <a:r>
              <a:rPr lang="es" sz="1100">
                <a:solidFill>
                  <a:schemeClr val="accent1"/>
                </a:solidFill>
                <a:latin typeface="Nunito"/>
                <a:ea typeface="Nunito"/>
                <a:cs typeface="Nunito"/>
                <a:sym typeface="Nunito"/>
              </a:rPr>
              <a:t>FROM ubuntu:18.04</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RUN apt-get update &amp;&amp; apt-get install -y nginx</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COPY index.html /var/www/html/index.html</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CMD ["nginx", "-g", "daemon off;"]</a:t>
            </a:r>
            <a:endParaRPr sz="8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p:txBody>
      </p:sp>
      <p:pic>
        <p:nvPicPr>
          <p:cNvPr id="520" name="Google Shape;520;p76"/>
          <p:cNvPicPr preferRelativeResize="0"/>
          <p:nvPr/>
        </p:nvPicPr>
        <p:blipFill>
          <a:blip r:embed="rId3">
            <a:alphaModFix amt="5000"/>
          </a:blip>
          <a:stretch>
            <a:fillRect/>
          </a:stretch>
        </p:blipFill>
        <p:spPr>
          <a:xfrm>
            <a:off x="2619300" y="885750"/>
            <a:ext cx="4276800" cy="4276800"/>
          </a:xfrm>
          <a:prstGeom prst="rect">
            <a:avLst/>
          </a:prstGeom>
          <a:noFill/>
          <a:ln>
            <a:noFill/>
          </a:ln>
        </p:spPr>
      </p:pic>
      <p:sp>
        <p:nvSpPr>
          <p:cNvPr id="521" name="Google Shape;521;p7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12.-Docker Capas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7"/>
          <p:cNvSpPr txBox="1"/>
          <p:nvPr/>
        </p:nvSpPr>
        <p:spPr>
          <a:xfrm>
            <a:off x="125550" y="730350"/>
            <a:ext cx="8892900" cy="4320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2"/>
              </a:buClr>
              <a:buSzPts val="1200"/>
              <a:buFont typeface="Roboto"/>
              <a:buChar char="●"/>
            </a:pPr>
            <a:r>
              <a:rPr b="1" lang="es" sz="1200">
                <a:solidFill>
                  <a:schemeClr val="lt2"/>
                </a:solidFill>
                <a:latin typeface="Roboto"/>
                <a:ea typeface="Roboto"/>
                <a:cs typeface="Roboto"/>
                <a:sym typeface="Roboto"/>
              </a:rPr>
              <a:t>Capa 1:</a:t>
            </a:r>
            <a:r>
              <a:rPr lang="es" sz="1200">
                <a:solidFill>
                  <a:schemeClr val="lt2"/>
                </a:solidFill>
                <a:latin typeface="Roboto"/>
                <a:ea typeface="Roboto"/>
                <a:cs typeface="Roboto"/>
                <a:sym typeface="Roboto"/>
              </a:rPr>
              <a:t> Basada en ubuntu:18.04.</a:t>
            </a:r>
            <a:endParaRPr sz="1200">
              <a:solidFill>
                <a:schemeClr val="lt2"/>
              </a:solidFill>
              <a:latin typeface="Roboto"/>
              <a:ea typeface="Roboto"/>
              <a:cs typeface="Roboto"/>
              <a:sym typeface="Roboto"/>
            </a:endParaRPr>
          </a:p>
          <a:p>
            <a:pPr indent="-304800" lvl="0" marL="457200" rtl="0" algn="l">
              <a:spcBef>
                <a:spcPts val="0"/>
              </a:spcBef>
              <a:spcAft>
                <a:spcPts val="0"/>
              </a:spcAft>
              <a:buClr>
                <a:schemeClr val="lt2"/>
              </a:buClr>
              <a:buSzPts val="1200"/>
              <a:buFont typeface="Roboto"/>
              <a:buChar char="●"/>
            </a:pPr>
            <a:r>
              <a:rPr b="1" lang="es" sz="1200">
                <a:solidFill>
                  <a:schemeClr val="lt2"/>
                </a:solidFill>
                <a:latin typeface="Roboto"/>
                <a:ea typeface="Roboto"/>
                <a:cs typeface="Roboto"/>
                <a:sym typeface="Roboto"/>
              </a:rPr>
              <a:t>Capa 2:</a:t>
            </a:r>
            <a:r>
              <a:rPr lang="es" sz="1200">
                <a:solidFill>
                  <a:schemeClr val="lt2"/>
                </a:solidFill>
                <a:latin typeface="Roboto"/>
                <a:ea typeface="Roboto"/>
                <a:cs typeface="Roboto"/>
                <a:sym typeface="Roboto"/>
              </a:rPr>
              <a:t> Contiene los cambios realizados por la instalación de nginx.</a:t>
            </a:r>
            <a:endParaRPr sz="1200">
              <a:solidFill>
                <a:schemeClr val="lt2"/>
              </a:solidFill>
              <a:latin typeface="Roboto"/>
              <a:ea typeface="Roboto"/>
              <a:cs typeface="Roboto"/>
              <a:sym typeface="Roboto"/>
            </a:endParaRPr>
          </a:p>
          <a:p>
            <a:pPr indent="-304800" lvl="0" marL="457200" rtl="0" algn="l">
              <a:spcBef>
                <a:spcPts val="0"/>
              </a:spcBef>
              <a:spcAft>
                <a:spcPts val="0"/>
              </a:spcAft>
              <a:buClr>
                <a:schemeClr val="lt2"/>
              </a:buClr>
              <a:buSzPts val="1200"/>
              <a:buFont typeface="Roboto"/>
              <a:buChar char="●"/>
            </a:pPr>
            <a:r>
              <a:rPr b="1" lang="es" sz="1200">
                <a:solidFill>
                  <a:schemeClr val="lt2"/>
                </a:solidFill>
                <a:latin typeface="Roboto"/>
                <a:ea typeface="Roboto"/>
                <a:cs typeface="Roboto"/>
                <a:sym typeface="Roboto"/>
              </a:rPr>
              <a:t>Capa 3: </a:t>
            </a:r>
            <a:r>
              <a:rPr lang="es" sz="1200">
                <a:solidFill>
                  <a:schemeClr val="lt2"/>
                </a:solidFill>
                <a:latin typeface="Roboto"/>
                <a:ea typeface="Roboto"/>
                <a:cs typeface="Roboto"/>
                <a:sym typeface="Roboto"/>
              </a:rPr>
              <a:t>Añade el index.html al directorio correcto.</a:t>
            </a:r>
            <a:endParaRPr sz="1200">
              <a:solidFill>
                <a:schemeClr val="lt2"/>
              </a:solidFill>
              <a:latin typeface="Roboto"/>
              <a:ea typeface="Roboto"/>
              <a:cs typeface="Roboto"/>
              <a:sym typeface="Roboto"/>
            </a:endParaRPr>
          </a:p>
          <a:p>
            <a:pPr indent="-304800" lvl="0" marL="457200" rtl="0" algn="l">
              <a:spcBef>
                <a:spcPts val="0"/>
              </a:spcBef>
              <a:spcAft>
                <a:spcPts val="0"/>
              </a:spcAft>
              <a:buClr>
                <a:schemeClr val="lt2"/>
              </a:buClr>
              <a:buSzPts val="1200"/>
              <a:buFont typeface="Roboto"/>
              <a:buChar char="●"/>
            </a:pPr>
            <a:r>
              <a:rPr b="1" lang="es" sz="1200">
                <a:solidFill>
                  <a:schemeClr val="lt2"/>
                </a:solidFill>
                <a:latin typeface="Roboto"/>
                <a:ea typeface="Roboto"/>
                <a:cs typeface="Roboto"/>
                <a:sym typeface="Roboto"/>
              </a:rPr>
              <a:t>Capa 4:</a:t>
            </a:r>
            <a:r>
              <a:rPr lang="es" sz="1200">
                <a:solidFill>
                  <a:schemeClr val="lt2"/>
                </a:solidFill>
                <a:latin typeface="Roboto"/>
                <a:ea typeface="Roboto"/>
                <a:cs typeface="Roboto"/>
                <a:sym typeface="Roboto"/>
              </a:rPr>
              <a:t> Configura el comando que se ejecutará al iniciar el contenedor.</a:t>
            </a:r>
            <a:br>
              <a:rPr lang="es" sz="1200">
                <a:solidFill>
                  <a:schemeClr val="lt2"/>
                </a:solidFill>
                <a:latin typeface="Roboto"/>
                <a:ea typeface="Roboto"/>
                <a:cs typeface="Roboto"/>
                <a:sym typeface="Roboto"/>
              </a:rPr>
            </a:br>
            <a:endParaRPr b="1" sz="16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Beneficios del Uso de Capas</a:t>
            </a:r>
            <a:endParaRPr b="1" sz="1200">
              <a:solidFill>
                <a:schemeClr val="lt2"/>
              </a:solidFill>
              <a:latin typeface="Roboto"/>
              <a:ea typeface="Roboto"/>
              <a:cs typeface="Roboto"/>
              <a:sym typeface="Roboto"/>
            </a:endParaRPr>
          </a:p>
          <a:p>
            <a:pPr indent="-304800" lvl="0" marL="457200" rtl="0" algn="l">
              <a:spcBef>
                <a:spcPts val="0"/>
              </a:spcBef>
              <a:spcAft>
                <a:spcPts val="0"/>
              </a:spcAft>
              <a:buClr>
                <a:schemeClr val="lt2"/>
              </a:buClr>
              <a:buSzPts val="1200"/>
              <a:buFont typeface="Roboto"/>
              <a:buChar char="●"/>
            </a:pPr>
            <a:r>
              <a:rPr b="1" lang="es" sz="1200">
                <a:solidFill>
                  <a:schemeClr val="lt2"/>
                </a:solidFill>
                <a:latin typeface="Roboto"/>
                <a:ea typeface="Roboto"/>
                <a:cs typeface="Roboto"/>
                <a:sym typeface="Roboto"/>
              </a:rPr>
              <a:t>Reutilización de Capas: </a:t>
            </a:r>
            <a:r>
              <a:rPr lang="es" sz="1200">
                <a:solidFill>
                  <a:schemeClr val="lt2"/>
                </a:solidFill>
                <a:latin typeface="Roboto"/>
                <a:ea typeface="Roboto"/>
                <a:cs typeface="Roboto"/>
                <a:sym typeface="Roboto"/>
              </a:rPr>
              <a:t>Si varios Dockerfiles utilizan la misma instrucción base o capas intermedias idénticas, estas capas se comparten, reduciendo el tiempo de construcción y el espacio en disco necesario.</a:t>
            </a:r>
            <a:endParaRPr sz="1200">
              <a:solidFill>
                <a:schemeClr val="lt2"/>
              </a:solidFill>
              <a:latin typeface="Roboto"/>
              <a:ea typeface="Roboto"/>
              <a:cs typeface="Roboto"/>
              <a:sym typeface="Roboto"/>
            </a:endParaRPr>
          </a:p>
          <a:p>
            <a:pPr indent="-304800" lvl="0" marL="457200" rtl="0" algn="l">
              <a:spcBef>
                <a:spcPts val="0"/>
              </a:spcBef>
              <a:spcAft>
                <a:spcPts val="0"/>
              </a:spcAft>
              <a:buClr>
                <a:schemeClr val="lt2"/>
              </a:buClr>
              <a:buSzPts val="1200"/>
              <a:buFont typeface="Roboto"/>
              <a:buChar char="●"/>
            </a:pPr>
            <a:r>
              <a:rPr b="1" lang="es" sz="1200">
                <a:solidFill>
                  <a:schemeClr val="lt2"/>
                </a:solidFill>
                <a:latin typeface="Roboto"/>
                <a:ea typeface="Roboto"/>
                <a:cs typeface="Roboto"/>
                <a:sym typeface="Roboto"/>
              </a:rPr>
              <a:t>Eficiencia en Transferencias:</a:t>
            </a:r>
            <a:r>
              <a:rPr lang="es" sz="1200">
                <a:solidFill>
                  <a:schemeClr val="lt2"/>
                </a:solidFill>
                <a:latin typeface="Roboto"/>
                <a:ea typeface="Roboto"/>
                <a:cs typeface="Roboto"/>
                <a:sym typeface="Roboto"/>
              </a:rPr>
              <a:t> Cuando se actualizan las imágenes, solo las capas que han cambiado se descargan o envían a través de la red, lo que resulta en un proceso de actualización más rápido.</a:t>
            </a:r>
            <a:endParaRPr sz="1200">
              <a:solidFill>
                <a:schemeClr val="lt2"/>
              </a:solidFill>
              <a:latin typeface="Roboto"/>
              <a:ea typeface="Roboto"/>
              <a:cs typeface="Roboto"/>
              <a:sym typeface="Roboto"/>
            </a:endParaRPr>
          </a:p>
          <a:p>
            <a:pPr indent="0" lvl="0" marL="45720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Copy-on-Write (CoW)</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Docker utiliza el principio de "copy-on-write" para gestionar las capas. Cuando un contenedor modifica un archivo, Docker copia este archivo desde la capa en la que se encuentra a una nueva capa perteneciente al contenedor actual, garantizando que las capas subyacentes nunca sean modificadas.</a:t>
            </a:r>
            <a:br>
              <a:rPr lang="es" sz="1200">
                <a:solidFill>
                  <a:schemeClr val="lt2"/>
                </a:solidFill>
                <a:latin typeface="Roboto"/>
                <a:ea typeface="Roboto"/>
                <a:cs typeface="Roboto"/>
                <a:sym typeface="Roboto"/>
              </a:rPr>
            </a:br>
            <a:br>
              <a:rPr lang="es" sz="1200">
                <a:solidFill>
                  <a:schemeClr val="lt2"/>
                </a:solidFill>
                <a:latin typeface="Roboto"/>
                <a:ea typeface="Roboto"/>
                <a:cs typeface="Roboto"/>
                <a:sym typeface="Roboto"/>
              </a:rPr>
            </a:br>
            <a:r>
              <a:rPr b="1" lang="es" sz="1200">
                <a:solidFill>
                  <a:schemeClr val="lt2"/>
                </a:solidFill>
                <a:latin typeface="Roboto"/>
                <a:ea typeface="Roboto"/>
                <a:cs typeface="Roboto"/>
                <a:sym typeface="Roboto"/>
              </a:rPr>
              <a:t>Consideraciones de Seguridad y Mantenimiento</a:t>
            </a:r>
            <a:endParaRPr b="1" sz="1200">
              <a:solidFill>
                <a:schemeClr val="lt2"/>
              </a:solidFill>
              <a:latin typeface="Roboto"/>
              <a:ea typeface="Roboto"/>
              <a:cs typeface="Roboto"/>
              <a:sym typeface="Roboto"/>
            </a:endParaRPr>
          </a:p>
          <a:p>
            <a:pPr indent="-304800" lvl="0" marL="457200" rtl="0" algn="l">
              <a:spcBef>
                <a:spcPts val="0"/>
              </a:spcBef>
              <a:spcAft>
                <a:spcPts val="0"/>
              </a:spcAft>
              <a:buClr>
                <a:schemeClr val="lt2"/>
              </a:buClr>
              <a:buSzPts val="1200"/>
              <a:buFont typeface="Roboto"/>
              <a:buChar char="●"/>
            </a:pPr>
            <a:r>
              <a:rPr b="1" lang="es" sz="1200">
                <a:solidFill>
                  <a:schemeClr val="lt2"/>
                </a:solidFill>
                <a:latin typeface="Roboto"/>
                <a:ea typeface="Roboto"/>
                <a:cs typeface="Roboto"/>
                <a:sym typeface="Roboto"/>
              </a:rPr>
              <a:t>Seguridad</a:t>
            </a:r>
            <a:r>
              <a:rPr lang="es" sz="1200">
                <a:solidFill>
                  <a:schemeClr val="lt2"/>
                </a:solidFill>
                <a:latin typeface="Roboto"/>
                <a:ea typeface="Roboto"/>
                <a:cs typeface="Roboto"/>
                <a:sym typeface="Roboto"/>
              </a:rPr>
              <a:t>: Es vital asegurarse de que las capas intermedias no contengan datos sensibles, ya que estas capas pueden ser compartidas entre diferentes imágenes.</a:t>
            </a:r>
            <a:endParaRPr sz="1200">
              <a:solidFill>
                <a:schemeClr val="lt2"/>
              </a:solidFill>
              <a:latin typeface="Roboto"/>
              <a:ea typeface="Roboto"/>
              <a:cs typeface="Roboto"/>
              <a:sym typeface="Roboto"/>
            </a:endParaRPr>
          </a:p>
          <a:p>
            <a:pPr indent="-304800" lvl="0" marL="457200" rtl="0" algn="l">
              <a:spcBef>
                <a:spcPts val="0"/>
              </a:spcBef>
              <a:spcAft>
                <a:spcPts val="0"/>
              </a:spcAft>
              <a:buClr>
                <a:schemeClr val="lt2"/>
              </a:buClr>
              <a:buSzPts val="1200"/>
              <a:buFont typeface="Roboto"/>
              <a:buChar char="●"/>
            </a:pPr>
            <a:r>
              <a:rPr b="1" lang="es" sz="1200">
                <a:solidFill>
                  <a:schemeClr val="lt2"/>
                </a:solidFill>
                <a:latin typeface="Roboto"/>
                <a:ea typeface="Roboto"/>
                <a:cs typeface="Roboto"/>
                <a:sym typeface="Roboto"/>
              </a:rPr>
              <a:t>Mantenimiento</a:t>
            </a:r>
            <a:r>
              <a:rPr lang="es" sz="1200">
                <a:solidFill>
                  <a:schemeClr val="lt2"/>
                </a:solidFill>
                <a:latin typeface="Roboto"/>
                <a:ea typeface="Roboto"/>
                <a:cs typeface="Roboto"/>
                <a:sym typeface="Roboto"/>
              </a:rPr>
              <a:t>: Las capas que no se utilizan regularmente deben ser limpiadas para evitar el uso innecesario de espacio en disco, lo cual se puede hacer con comandos como docker system prune.</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p:txBody>
      </p:sp>
      <p:pic>
        <p:nvPicPr>
          <p:cNvPr id="527" name="Google Shape;527;p77"/>
          <p:cNvPicPr preferRelativeResize="0"/>
          <p:nvPr/>
        </p:nvPicPr>
        <p:blipFill>
          <a:blip r:embed="rId3">
            <a:alphaModFix amt="5000"/>
          </a:blip>
          <a:stretch>
            <a:fillRect/>
          </a:stretch>
        </p:blipFill>
        <p:spPr>
          <a:xfrm>
            <a:off x="2619300" y="885750"/>
            <a:ext cx="4276800" cy="4276800"/>
          </a:xfrm>
          <a:prstGeom prst="rect">
            <a:avLst/>
          </a:prstGeom>
          <a:noFill/>
          <a:ln>
            <a:noFill/>
          </a:ln>
        </p:spPr>
      </p:pic>
      <p:sp>
        <p:nvSpPr>
          <p:cNvPr id="528" name="Google Shape;528;p7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12.-</a:t>
            </a:r>
            <a:r>
              <a:rPr lang="es"/>
              <a:t>Docker Capas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8"/>
          <p:cNvSpPr txBox="1"/>
          <p:nvPr/>
        </p:nvSpPr>
        <p:spPr>
          <a:xfrm>
            <a:off x="125550" y="730350"/>
            <a:ext cx="8892900" cy="43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lt2"/>
                </a:solidFill>
                <a:latin typeface="Roboto"/>
                <a:ea typeface="Roboto"/>
                <a:cs typeface="Roboto"/>
                <a:sym typeface="Roboto"/>
              </a:rPr>
              <a:t>Conclusión</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El sistema de capas de Docker no solo optimiza el almacenamiento y la distribución de las imágenes de contenedores, sino que también facilita la gestión de versiones y la eficiencia operativa. Este diseño permite a los desarrolladores y administradores de sistemas maximizar los recursos y mejorar la seguridad al aislar las dependencias y reducir la redundancia. Comprender este sistema es crucial para cualquiera que trabaje con Docker a nivel profesional.</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Ejercicio Práctico: Explorando las Capas en Docker</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Objetivo del Ejercicio:</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Demostrar la eficiencia en el uso de almacenamiento y tiempo de construcción mediante la reutilización de capas en Docker.</a:t>
            </a:r>
            <a:endParaRPr sz="1200">
              <a:solidFill>
                <a:schemeClr val="lt2"/>
              </a:solidFill>
              <a:latin typeface="Roboto"/>
              <a:ea typeface="Roboto"/>
              <a:cs typeface="Roboto"/>
              <a:sym typeface="Roboto"/>
            </a:endParaRPr>
          </a:p>
          <a:p>
            <a:pPr indent="0" lvl="0" marL="0" rtl="0" algn="l">
              <a:spcBef>
                <a:spcPts val="0"/>
              </a:spcBef>
              <a:spcAft>
                <a:spcPts val="0"/>
              </a:spcAft>
              <a:buNone/>
            </a:pPr>
            <a:br>
              <a:rPr b="1" lang="es" sz="1200">
                <a:solidFill>
                  <a:schemeClr val="lt2"/>
                </a:solidFill>
                <a:latin typeface="Roboto"/>
                <a:ea typeface="Roboto"/>
                <a:cs typeface="Roboto"/>
                <a:sym typeface="Roboto"/>
              </a:rPr>
            </a:br>
            <a:r>
              <a:rPr b="1" lang="es" sz="1200">
                <a:solidFill>
                  <a:schemeClr val="lt2"/>
                </a:solidFill>
                <a:latin typeface="Roboto"/>
                <a:ea typeface="Roboto"/>
                <a:cs typeface="Roboto"/>
                <a:sym typeface="Roboto"/>
              </a:rPr>
              <a:t>Paso 1: Preparación</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Limpiar el Entorno (opcional): </a:t>
            </a:r>
            <a:r>
              <a:rPr lang="es" sz="1200">
                <a:solidFill>
                  <a:schemeClr val="lt2"/>
                </a:solidFill>
                <a:latin typeface="Roboto"/>
                <a:ea typeface="Roboto"/>
                <a:cs typeface="Roboto"/>
                <a:sym typeface="Roboto"/>
              </a:rPr>
              <a:t>Todos deben comenzar con el mismo entorno limpio para destacar la eficacia del almacenamiento de capas.</a:t>
            </a:r>
            <a:endParaRPr sz="12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docker system prune -a</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b="1" lang="es" sz="1200">
                <a:solidFill>
                  <a:schemeClr val="lt2"/>
                </a:solidFill>
                <a:latin typeface="Roboto"/>
                <a:ea typeface="Roboto"/>
                <a:cs typeface="Roboto"/>
                <a:sym typeface="Roboto"/>
              </a:rPr>
              <a:t>Paso 2: Crear un Dockerfile Básico</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2.1: Dockerfile A:</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Crea un Dockerfile llamado DockerfileA con el siguiente contenido:</a:t>
            </a:r>
            <a:endParaRPr sz="12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rPr lang="es" sz="1100">
                <a:solidFill>
                  <a:schemeClr val="accent1"/>
                </a:solidFill>
                <a:latin typeface="Nunito"/>
                <a:ea typeface="Nunito"/>
                <a:cs typeface="Nunito"/>
                <a:sym typeface="Nunito"/>
              </a:rPr>
              <a:t>FROM ubuntu:18.04</a:t>
            </a:r>
            <a:endParaRPr sz="11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lang="es" sz="1100">
                <a:solidFill>
                  <a:schemeClr val="accent1"/>
                </a:solidFill>
                <a:latin typeface="Nunito"/>
                <a:ea typeface="Nunito"/>
                <a:cs typeface="Nunito"/>
                <a:sym typeface="Nunito"/>
              </a:rPr>
              <a:t>RUN touch /file1.txt</a:t>
            </a:r>
            <a:endParaRPr b="1"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p:txBody>
      </p:sp>
      <p:pic>
        <p:nvPicPr>
          <p:cNvPr id="534" name="Google Shape;534;p78"/>
          <p:cNvPicPr preferRelativeResize="0"/>
          <p:nvPr/>
        </p:nvPicPr>
        <p:blipFill>
          <a:blip r:embed="rId3">
            <a:alphaModFix amt="5000"/>
          </a:blip>
          <a:stretch>
            <a:fillRect/>
          </a:stretch>
        </p:blipFill>
        <p:spPr>
          <a:xfrm>
            <a:off x="2619300" y="885750"/>
            <a:ext cx="4276800" cy="4276800"/>
          </a:xfrm>
          <a:prstGeom prst="rect">
            <a:avLst/>
          </a:prstGeom>
          <a:noFill/>
          <a:ln>
            <a:noFill/>
          </a:ln>
        </p:spPr>
      </p:pic>
      <p:sp>
        <p:nvSpPr>
          <p:cNvPr id="535" name="Google Shape;535;p7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12.-</a:t>
            </a:r>
            <a:r>
              <a:rPr lang="es"/>
              <a:t>Docker Capas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9"/>
          <p:cNvSpPr txBox="1"/>
          <p:nvPr/>
        </p:nvSpPr>
        <p:spPr>
          <a:xfrm>
            <a:off x="125550" y="730350"/>
            <a:ext cx="8892900" cy="43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lt2"/>
                </a:solidFill>
                <a:latin typeface="Roboto"/>
                <a:ea typeface="Roboto"/>
                <a:cs typeface="Roboto"/>
                <a:sym typeface="Roboto"/>
              </a:rPr>
              <a:t>2.2: </a:t>
            </a:r>
            <a:r>
              <a:rPr b="1" lang="es" sz="1200">
                <a:solidFill>
                  <a:schemeClr val="lt2"/>
                </a:solidFill>
                <a:latin typeface="Roboto"/>
                <a:ea typeface="Roboto"/>
                <a:cs typeface="Roboto"/>
                <a:sym typeface="Roboto"/>
              </a:rPr>
              <a:t>Construir la Imagen A:</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Construye una imagen a partir de DockerfileA:</a:t>
            </a:r>
            <a:endParaRPr sz="12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rPr lang="es" sz="1100">
                <a:solidFill>
                  <a:schemeClr val="accent1"/>
                </a:solidFill>
                <a:latin typeface="Nunito"/>
                <a:ea typeface="Nunito"/>
                <a:cs typeface="Nunito"/>
                <a:sym typeface="Nunito"/>
              </a:rPr>
              <a:t>docker build -t image-a -f DockerfileA .</a:t>
            </a:r>
            <a:endParaRPr b="1"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2.3: Observar las capas:</a:t>
            </a:r>
            <a:endParaRPr b="1" sz="1200">
              <a:solidFill>
                <a:schemeClr val="lt2"/>
              </a:solidFill>
              <a:latin typeface="Roboto"/>
              <a:ea typeface="Roboto"/>
              <a:cs typeface="Roboto"/>
              <a:sym typeface="Roboto"/>
            </a:endParaRPr>
          </a:p>
          <a:p>
            <a:pPr indent="0" lvl="0" marL="0" marR="0" rtl="0" algn="l">
              <a:lnSpc>
                <a:spcPct val="100000"/>
              </a:lnSpc>
              <a:spcBef>
                <a:spcPts val="0"/>
              </a:spcBef>
              <a:spcAft>
                <a:spcPts val="0"/>
              </a:spcAft>
              <a:buNone/>
            </a:pPr>
            <a:r>
              <a:rPr lang="es" sz="1200">
                <a:solidFill>
                  <a:schemeClr val="lt2"/>
                </a:solidFill>
                <a:latin typeface="Roboto"/>
                <a:ea typeface="Roboto"/>
                <a:cs typeface="Roboto"/>
                <a:sym typeface="Roboto"/>
              </a:rPr>
              <a:t>Utiliza el comando para ver las capas de la imagen:</a:t>
            </a:r>
            <a:br>
              <a:rPr lang="es" sz="1200">
                <a:solidFill>
                  <a:schemeClr val="lt2"/>
                </a:solidFill>
                <a:latin typeface="Roboto"/>
                <a:ea typeface="Roboto"/>
                <a:cs typeface="Roboto"/>
                <a:sym typeface="Roboto"/>
              </a:rPr>
            </a:br>
            <a:r>
              <a:rPr lang="es" sz="1100">
                <a:solidFill>
                  <a:schemeClr val="accent1"/>
                </a:solidFill>
                <a:latin typeface="Nunito"/>
                <a:ea typeface="Nunito"/>
                <a:cs typeface="Nunito"/>
                <a:sym typeface="Nunito"/>
              </a:rPr>
              <a:t>docker history image-a</a:t>
            </a:r>
            <a:endParaRPr sz="1100">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Paso 3: Modificar el Dockerfile y Reconstruir:</a:t>
            </a:r>
            <a:endParaRPr b="1"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3.1: Dockerfile B:</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Modifica DockerfileA para crear un nuevo Dockerfile llamado DockerfileB que añade un nuevo archivo:</a:t>
            </a:r>
            <a:endParaRPr sz="12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FROM ubuntu:18.04</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RUN touch /file1.txt</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RUN touch /file2.txt</a:t>
            </a:r>
            <a:endParaRPr sz="1100">
              <a:solidFill>
                <a:schemeClr val="accent1"/>
              </a:solidFill>
              <a:latin typeface="Nunito"/>
              <a:ea typeface="Nunito"/>
              <a:cs typeface="Nunito"/>
              <a:sym typeface="Nuni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3.2: Construir la imagen B:</a:t>
            </a:r>
            <a:br>
              <a:rPr b="1" lang="es" sz="1200">
                <a:solidFill>
                  <a:schemeClr val="lt2"/>
                </a:solidFill>
                <a:latin typeface="Roboto"/>
                <a:ea typeface="Roboto"/>
                <a:cs typeface="Roboto"/>
                <a:sym typeface="Roboto"/>
              </a:rPr>
            </a:br>
            <a:r>
              <a:rPr lang="es" sz="1200">
                <a:solidFill>
                  <a:schemeClr val="lt2"/>
                </a:solidFill>
                <a:latin typeface="Roboto"/>
                <a:ea typeface="Roboto"/>
                <a:cs typeface="Roboto"/>
                <a:sym typeface="Roboto"/>
              </a:rPr>
              <a:t>Construye una imagen a partir de DockerfileB:</a:t>
            </a:r>
            <a:endParaRPr sz="12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docker build -t image-b -f DockerfileB .</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3.3: Observar la Capas Nuevamente:</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100">
                <a:solidFill>
                  <a:schemeClr val="accent1"/>
                </a:solidFill>
                <a:latin typeface="Nunito"/>
                <a:ea typeface="Nunito"/>
                <a:cs typeface="Nunito"/>
                <a:sym typeface="Nunito"/>
              </a:rPr>
              <a:t>docker history image-b</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p:txBody>
      </p:sp>
      <p:pic>
        <p:nvPicPr>
          <p:cNvPr id="541" name="Google Shape;541;p79"/>
          <p:cNvPicPr preferRelativeResize="0"/>
          <p:nvPr/>
        </p:nvPicPr>
        <p:blipFill>
          <a:blip r:embed="rId3">
            <a:alphaModFix amt="5000"/>
          </a:blip>
          <a:stretch>
            <a:fillRect/>
          </a:stretch>
        </p:blipFill>
        <p:spPr>
          <a:xfrm>
            <a:off x="2619300" y="885750"/>
            <a:ext cx="4276800" cy="4276800"/>
          </a:xfrm>
          <a:prstGeom prst="rect">
            <a:avLst/>
          </a:prstGeom>
          <a:noFill/>
          <a:ln>
            <a:noFill/>
          </a:ln>
        </p:spPr>
      </p:pic>
      <p:sp>
        <p:nvSpPr>
          <p:cNvPr id="542" name="Google Shape;542;p7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12.-</a:t>
            </a:r>
            <a:r>
              <a:rPr lang="es"/>
              <a:t>Docker Capas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0"/>
          <p:cNvSpPr txBox="1"/>
          <p:nvPr/>
        </p:nvSpPr>
        <p:spPr>
          <a:xfrm>
            <a:off x="125550" y="730350"/>
            <a:ext cx="8892900" cy="43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lt2"/>
                </a:solidFill>
                <a:latin typeface="Roboto"/>
                <a:ea typeface="Roboto"/>
                <a:cs typeface="Roboto"/>
                <a:sym typeface="Roboto"/>
              </a:rPr>
              <a:t>Paso 4: Discusión y </a:t>
            </a:r>
            <a:r>
              <a:rPr b="1" lang="es" sz="1200">
                <a:solidFill>
                  <a:schemeClr val="lt2"/>
                </a:solidFill>
                <a:latin typeface="Roboto"/>
                <a:ea typeface="Roboto"/>
                <a:cs typeface="Roboto"/>
                <a:sym typeface="Roboto"/>
              </a:rPr>
              <a:t>Análisis</a:t>
            </a:r>
            <a:r>
              <a:rPr b="1" lang="es" sz="1200">
                <a:solidFill>
                  <a:schemeClr val="lt2"/>
                </a:solidFill>
                <a:latin typeface="Roboto"/>
                <a:ea typeface="Roboto"/>
                <a:cs typeface="Roboto"/>
                <a:sym typeface="Roboto"/>
              </a:rPr>
              <a:t>:</a:t>
            </a:r>
            <a:endParaRPr b="1"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4.1.</a:t>
            </a:r>
            <a:r>
              <a:rPr b="1" lang="es" sz="1200">
                <a:solidFill>
                  <a:schemeClr val="lt2"/>
                </a:solidFill>
                <a:latin typeface="Roboto"/>
                <a:ea typeface="Roboto"/>
                <a:cs typeface="Roboto"/>
                <a:sym typeface="Roboto"/>
              </a:rPr>
              <a:t>Comparar las Capas:</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Discute qué capas son compartidas entre image-a e image-b y cómo esto afecta el almacenamiento y el tiempo de construcción.</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4.2.Ventajas de la Reutilización de Capas:</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Explora cómo la reutilización de capas puede reducir significativamente el tiempo de descarga y espacio en disco cuando se despliegan nuevas versiones de contenedores que comparten bases comunes.</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4.3.Copy-on-Write (CoW):</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Explica cómo funciona el mecanismo de copy-on-write (CoW) en este contexto y por qué es beneficioso.</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Paso 5: Ejercicio Extendido (Opcional):</a:t>
            </a:r>
            <a:br>
              <a:rPr b="1" lang="es" sz="1200">
                <a:solidFill>
                  <a:schemeClr val="lt2"/>
                </a:solidFill>
                <a:latin typeface="Roboto"/>
                <a:ea typeface="Roboto"/>
                <a:cs typeface="Roboto"/>
                <a:sym typeface="Roboto"/>
              </a:rPr>
            </a:br>
            <a:r>
              <a:rPr b="1" lang="es" sz="1200">
                <a:solidFill>
                  <a:schemeClr val="lt2"/>
                </a:solidFill>
                <a:latin typeface="Roboto"/>
                <a:ea typeface="Roboto"/>
                <a:cs typeface="Roboto"/>
                <a:sym typeface="Roboto"/>
              </a:rPr>
              <a:t>5.1.Experimentar con Capas Base Diferentes:</a:t>
            </a:r>
            <a:endParaRPr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Crea variaciones de Dockerfile cambiando la imagen base (por ejemplo, alpine vs ubuntu) y observa cómo cambian las capas y el tamaño total de la imagen</a:t>
            </a:r>
            <a:r>
              <a:rPr b="1" lang="es" sz="1200">
                <a:solidFill>
                  <a:schemeClr val="lt2"/>
                </a:solidFill>
                <a:latin typeface="Roboto"/>
                <a:ea typeface="Roboto"/>
                <a:cs typeface="Roboto"/>
                <a:sym typeface="Roboto"/>
              </a:rPr>
              <a:t>.</a:t>
            </a:r>
            <a:endParaRPr b="1"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5.2.Uso de Caché en la Construcción:</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lang="es" sz="1200">
                <a:solidFill>
                  <a:schemeClr val="lt2"/>
                </a:solidFill>
                <a:latin typeface="Roboto"/>
                <a:ea typeface="Roboto"/>
                <a:cs typeface="Roboto"/>
                <a:sym typeface="Roboto"/>
              </a:rPr>
              <a:t>Modifica los Dockerfiles para añadir comandos que invaliden la caché (como apt-get update) y observa cómo afecta al uso de capas.</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b="1" sz="1200">
              <a:solidFill>
                <a:schemeClr val="lt2"/>
              </a:solidFill>
              <a:latin typeface="Roboto"/>
              <a:ea typeface="Roboto"/>
              <a:cs typeface="Roboto"/>
              <a:sym typeface="Roboto"/>
            </a:endParaRPr>
          </a:p>
        </p:txBody>
      </p:sp>
      <p:pic>
        <p:nvPicPr>
          <p:cNvPr id="548" name="Google Shape;548;p80"/>
          <p:cNvPicPr preferRelativeResize="0"/>
          <p:nvPr/>
        </p:nvPicPr>
        <p:blipFill>
          <a:blip r:embed="rId3">
            <a:alphaModFix amt="5000"/>
          </a:blip>
          <a:stretch>
            <a:fillRect/>
          </a:stretch>
        </p:blipFill>
        <p:spPr>
          <a:xfrm>
            <a:off x="2619300" y="885750"/>
            <a:ext cx="4276800" cy="4276800"/>
          </a:xfrm>
          <a:prstGeom prst="rect">
            <a:avLst/>
          </a:prstGeom>
          <a:noFill/>
          <a:ln>
            <a:noFill/>
          </a:ln>
        </p:spPr>
      </p:pic>
      <p:sp>
        <p:nvSpPr>
          <p:cNvPr id="549" name="Google Shape;549;p8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12.-</a:t>
            </a:r>
            <a:r>
              <a:rPr lang="es"/>
              <a:t>Docker Capas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1"/>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13.- Referencias</a:t>
            </a:r>
            <a:endParaRPr/>
          </a:p>
        </p:txBody>
      </p:sp>
      <p:pic>
        <p:nvPicPr>
          <p:cNvPr id="555" name="Google Shape;555;p81"/>
          <p:cNvPicPr preferRelativeResize="0"/>
          <p:nvPr/>
        </p:nvPicPr>
        <p:blipFill>
          <a:blip r:embed="rId3">
            <a:alphaModFix amt="70000"/>
          </a:blip>
          <a:stretch>
            <a:fillRect/>
          </a:stretch>
        </p:blipFill>
        <p:spPr>
          <a:xfrm>
            <a:off x="1933400" y="29575"/>
            <a:ext cx="5365670" cy="499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5.- Instalación </a:t>
            </a:r>
            <a:endParaRPr/>
          </a:p>
        </p:txBody>
      </p:sp>
      <p:sp>
        <p:nvSpPr>
          <p:cNvPr id="112" name="Google Shape;112;p19"/>
          <p:cNvSpPr txBox="1"/>
          <p:nvPr>
            <p:ph idx="1" type="body"/>
          </p:nvPr>
        </p:nvSpPr>
        <p:spPr>
          <a:xfrm>
            <a:off x="226075" y="1465800"/>
            <a:ext cx="2808000" cy="47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800"/>
              <a:t>Linux 1/3</a:t>
            </a:r>
            <a:endParaRPr sz="1800"/>
          </a:p>
        </p:txBody>
      </p:sp>
      <p:pic>
        <p:nvPicPr>
          <p:cNvPr id="113" name="Google Shape;113;p19"/>
          <p:cNvPicPr preferRelativeResize="0"/>
          <p:nvPr/>
        </p:nvPicPr>
        <p:blipFill>
          <a:blip r:embed="rId3">
            <a:alphaModFix/>
          </a:blip>
          <a:stretch>
            <a:fillRect/>
          </a:stretch>
        </p:blipFill>
        <p:spPr>
          <a:xfrm>
            <a:off x="369114" y="1941126"/>
            <a:ext cx="2521927" cy="2785802"/>
          </a:xfrm>
          <a:prstGeom prst="rect">
            <a:avLst/>
          </a:prstGeom>
          <a:noFill/>
          <a:ln>
            <a:noFill/>
          </a:ln>
        </p:spPr>
      </p:pic>
      <p:sp>
        <p:nvSpPr>
          <p:cNvPr id="114" name="Google Shape;114;p19"/>
          <p:cNvSpPr txBox="1"/>
          <p:nvPr/>
        </p:nvSpPr>
        <p:spPr>
          <a:xfrm>
            <a:off x="4056650" y="845700"/>
            <a:ext cx="51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15" name="Google Shape;115;p19"/>
          <p:cNvSpPr txBox="1"/>
          <p:nvPr/>
        </p:nvSpPr>
        <p:spPr>
          <a:xfrm>
            <a:off x="3554525" y="211425"/>
            <a:ext cx="5483700" cy="4757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oboto"/>
              <a:buAutoNum type="arabicParenR"/>
            </a:pPr>
            <a:r>
              <a:rPr lang="es" sz="1800">
                <a:solidFill>
                  <a:schemeClr val="lt2"/>
                </a:solidFill>
                <a:latin typeface="Roboto"/>
                <a:ea typeface="Roboto"/>
                <a:cs typeface="Roboto"/>
                <a:sym typeface="Roboto"/>
              </a:rPr>
              <a:t>Actualizar el índice de paquetes del sistema: Ejecuta sudo apt-get update para </a:t>
            </a:r>
            <a:r>
              <a:rPr lang="es" sz="1800">
                <a:solidFill>
                  <a:schemeClr val="lt2"/>
                </a:solidFill>
                <a:latin typeface="Roboto"/>
                <a:ea typeface="Roboto"/>
                <a:cs typeface="Roboto"/>
                <a:sym typeface="Roboto"/>
              </a:rPr>
              <a:t>asegurarse</a:t>
            </a:r>
            <a:r>
              <a:rPr lang="es" sz="1800">
                <a:solidFill>
                  <a:schemeClr val="lt2"/>
                </a:solidFill>
                <a:latin typeface="Roboto"/>
                <a:ea typeface="Roboto"/>
                <a:cs typeface="Roboto"/>
                <a:sym typeface="Roboto"/>
              </a:rPr>
              <a:t> de que tu lista de paquetes esté actualizada.</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SzPts val="1800"/>
              <a:buAutoNum type="arabicParenR"/>
            </a:pPr>
            <a:r>
              <a:rPr lang="es" sz="1800">
                <a:solidFill>
                  <a:schemeClr val="lt2"/>
                </a:solidFill>
                <a:latin typeface="Roboto"/>
                <a:ea typeface="Roboto"/>
                <a:cs typeface="Roboto"/>
                <a:sym typeface="Roboto"/>
              </a:rPr>
              <a:t>Instalar paquetes para permitir el uso de un repositorio sobre HTTPS:</a:t>
            </a:r>
            <a:br>
              <a:rPr lang="es" sz="1800">
                <a:solidFill>
                  <a:schemeClr val="lt2"/>
                </a:solidFill>
                <a:latin typeface="Roboto"/>
                <a:ea typeface="Roboto"/>
                <a:cs typeface="Roboto"/>
                <a:sym typeface="Roboto"/>
              </a:rPr>
            </a:br>
            <a:r>
              <a:rPr lang="es" sz="1800">
                <a:solidFill>
                  <a:schemeClr val="accent1"/>
                </a:solidFill>
                <a:latin typeface="Nunito"/>
                <a:ea typeface="Nunito"/>
                <a:cs typeface="Nunito"/>
                <a:sym typeface="Nunito"/>
              </a:rPr>
              <a:t>sudo apt-get install ca-certificates curl gnupg lsb-release</a:t>
            </a:r>
            <a:endParaRPr sz="1800">
              <a:solidFill>
                <a:schemeClr val="accent1"/>
              </a:solidFill>
              <a:latin typeface="Nunito"/>
              <a:ea typeface="Nunito"/>
              <a:cs typeface="Nunito"/>
              <a:sym typeface="Nunito"/>
            </a:endParaRPr>
          </a:p>
          <a:p>
            <a:pPr indent="0" lvl="0" marL="0" rtl="0" algn="l">
              <a:spcBef>
                <a:spcPts val="0"/>
              </a:spcBef>
              <a:spcAft>
                <a:spcPts val="0"/>
              </a:spcAft>
              <a:buNone/>
            </a:pPr>
            <a:r>
              <a:t/>
            </a:r>
            <a:endParaRPr sz="1800">
              <a:solidFill>
                <a:schemeClr val="accent1"/>
              </a:solidFill>
              <a:latin typeface="Nunito"/>
              <a:ea typeface="Nunito"/>
              <a:cs typeface="Nunito"/>
              <a:sym typeface="Nunito"/>
            </a:endParaRPr>
          </a:p>
          <a:p>
            <a:pPr indent="-342900" lvl="0" marL="457200" rtl="0" algn="l">
              <a:spcBef>
                <a:spcPts val="0"/>
              </a:spcBef>
              <a:spcAft>
                <a:spcPts val="0"/>
              </a:spcAft>
              <a:buClr>
                <a:schemeClr val="lt2"/>
              </a:buClr>
              <a:buSzPts val="1800"/>
              <a:buFont typeface="Nunito"/>
              <a:buAutoNum type="arabicParenR"/>
            </a:pPr>
            <a:r>
              <a:rPr lang="es" sz="1800">
                <a:solidFill>
                  <a:schemeClr val="lt2"/>
                </a:solidFill>
                <a:latin typeface="Nunito"/>
                <a:ea typeface="Nunito"/>
                <a:cs typeface="Nunito"/>
                <a:sym typeface="Nunito"/>
              </a:rPr>
              <a:t>Agregar la clave oficial de Docker GPG:</a:t>
            </a:r>
            <a:br>
              <a:rPr lang="es" sz="1800">
                <a:solidFill>
                  <a:schemeClr val="lt2"/>
                </a:solidFill>
                <a:latin typeface="Nunito"/>
                <a:ea typeface="Nunito"/>
                <a:cs typeface="Nunito"/>
                <a:sym typeface="Nunito"/>
              </a:rPr>
            </a:br>
            <a:r>
              <a:rPr lang="es" sz="1800">
                <a:solidFill>
                  <a:schemeClr val="accent1"/>
                </a:solidFill>
                <a:latin typeface="Nunito"/>
                <a:ea typeface="Nunito"/>
                <a:cs typeface="Nunito"/>
                <a:sym typeface="Nunito"/>
              </a:rPr>
              <a:t>curl -fsSL https://download.docker.com/linux/ubuntu/gpg | sudo gpg --dearmor -o /usr/share/keyrings/docker-archive-keyring.gpg</a:t>
            </a:r>
            <a:endParaRPr sz="1800">
              <a:solidFill>
                <a:schemeClr val="accent1"/>
              </a:solidFill>
              <a:latin typeface="Nunito"/>
              <a:ea typeface="Nunito"/>
              <a:cs typeface="Nunito"/>
              <a:sym typeface="Nunito"/>
            </a:endParaRPr>
          </a:p>
          <a:p>
            <a:pPr indent="0" lvl="0" marL="0" rtl="0" algn="l">
              <a:spcBef>
                <a:spcPts val="0"/>
              </a:spcBef>
              <a:spcAft>
                <a:spcPts val="0"/>
              </a:spcAft>
              <a:buNone/>
            </a:pPr>
            <a:r>
              <a:t/>
            </a:r>
            <a:endParaRPr sz="1800">
              <a:solidFill>
                <a:schemeClr val="accent1"/>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2"/>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13.- Referencias</a:t>
            </a:r>
            <a:endParaRPr/>
          </a:p>
        </p:txBody>
      </p:sp>
      <p:pic>
        <p:nvPicPr>
          <p:cNvPr id="561" name="Google Shape;561;p82"/>
          <p:cNvPicPr preferRelativeResize="0"/>
          <p:nvPr/>
        </p:nvPicPr>
        <p:blipFill>
          <a:blip r:embed="rId3">
            <a:alphaModFix amt="5000"/>
          </a:blip>
          <a:stretch>
            <a:fillRect/>
          </a:stretch>
        </p:blipFill>
        <p:spPr>
          <a:xfrm>
            <a:off x="2033175" y="29575"/>
            <a:ext cx="4917749" cy="4574450"/>
          </a:xfrm>
          <a:prstGeom prst="rect">
            <a:avLst/>
          </a:prstGeom>
          <a:noFill/>
          <a:ln>
            <a:noFill/>
          </a:ln>
        </p:spPr>
      </p:pic>
      <p:sp>
        <p:nvSpPr>
          <p:cNvPr id="562" name="Google Shape;562;p82"/>
          <p:cNvSpPr txBox="1"/>
          <p:nvPr/>
        </p:nvSpPr>
        <p:spPr>
          <a:xfrm>
            <a:off x="103450" y="29575"/>
            <a:ext cx="4468500" cy="45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lt2"/>
                </a:solidFill>
                <a:latin typeface="Roboto"/>
                <a:ea typeface="Roboto"/>
                <a:cs typeface="Roboto"/>
                <a:sym typeface="Roboto"/>
              </a:rPr>
              <a:t>Documentación Oficial y Tutoriales</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Documentación Oficial de Docker</a:t>
            </a:r>
            <a:endParaRPr b="1"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Contiene la documentación completa de Docker, incluyendo guías de inicio rápido, tutoriales avanzados, y referencia técnica.</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4"/>
              </a:rPr>
              <a:t>Docker Documentation</a:t>
            </a:r>
            <a:endParaRPr sz="800">
              <a:solidFill>
                <a:schemeClr val="lt2"/>
              </a:solidFill>
              <a:latin typeface="Roboto"/>
              <a:ea typeface="Roboto"/>
              <a:cs typeface="Roboto"/>
              <a:sym typeface="Roboto"/>
            </a:endParaRPr>
          </a:p>
          <a:p>
            <a:pPr indent="0" lvl="0" marL="0" rtl="0" algn="l">
              <a:spcBef>
                <a:spcPts val="0"/>
              </a:spcBef>
              <a:spcAft>
                <a:spcPts val="0"/>
              </a:spcAft>
              <a:buNone/>
            </a:pPr>
            <a:r>
              <a:t/>
            </a:r>
            <a:endParaRPr sz="8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Get Started with Docker</a:t>
            </a:r>
            <a:endParaRPr b="1"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Un tutorial introductorio proporcionado por Docker para comenzar rápidamente con Docker y entender sus principios básicos.</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5"/>
              </a:rPr>
              <a:t>Get Started</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Cursos y Tutoriales en Video</a:t>
            </a:r>
            <a:br>
              <a:rPr lang="es" sz="800">
                <a:solidFill>
                  <a:schemeClr val="lt2"/>
                </a:solidFill>
                <a:latin typeface="Roboto"/>
                <a:ea typeface="Roboto"/>
                <a:cs typeface="Roboto"/>
                <a:sym typeface="Roboto"/>
              </a:rPr>
            </a:br>
            <a:endParaRPr sz="8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Docker Mastery: with Kubernetes +Swarm from a Docker Captain</a:t>
            </a:r>
            <a:endParaRPr b="1"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Un curso muy popular en Udemy que cubre Docker así como orquestación usando Docker Swarm y Kubernetes, impartido por Bret Fisher, uno de los capitanes de Docker.</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6"/>
              </a:rPr>
              <a:t>Docker Mastery on Udemy</a:t>
            </a:r>
            <a:br>
              <a:rPr lang="es" sz="800">
                <a:solidFill>
                  <a:schemeClr val="lt2"/>
                </a:solidFill>
                <a:latin typeface="Roboto"/>
                <a:ea typeface="Roboto"/>
                <a:cs typeface="Roboto"/>
                <a:sym typeface="Roboto"/>
              </a:rPr>
            </a:br>
            <a:endParaRPr sz="8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Learn Docker in 12 Minutes</a:t>
            </a:r>
            <a:endParaRPr b="1"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Un video corto de Jake Wright que proporciona una introducción rápida a Docker, ideal para una comprensión inicial rápida.</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7"/>
              </a:rPr>
              <a:t>Learn Docker in 12 Minutes - YouTube</a:t>
            </a:r>
            <a:br>
              <a:rPr lang="es" sz="800">
                <a:solidFill>
                  <a:schemeClr val="lt2"/>
                </a:solidFill>
                <a:latin typeface="Roboto"/>
                <a:ea typeface="Roboto"/>
                <a:cs typeface="Roboto"/>
                <a:sym typeface="Roboto"/>
              </a:rPr>
            </a:br>
            <a:endParaRPr sz="8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Libros</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"Docker Deep Dive" por Nigel Poulton</a:t>
            </a:r>
            <a:endParaRPr b="1"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Este libro es excelente para aquellos que desean profundizar en Docker y comprender los detalles técnicos de cómo funciona Docker y cómo se puede utilizar de manera efectiva.</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8"/>
              </a:rPr>
              <a:t>Docker Deep Dive on Amazon</a:t>
            </a:r>
            <a:br>
              <a:rPr lang="es" sz="800">
                <a:solidFill>
                  <a:schemeClr val="lt2"/>
                </a:solidFill>
                <a:latin typeface="Roboto"/>
                <a:ea typeface="Roboto"/>
                <a:cs typeface="Roboto"/>
                <a:sym typeface="Roboto"/>
              </a:rPr>
            </a:br>
            <a:endParaRPr sz="8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"Docker Up &amp; Running: Scaling and Managing Containerized Applications" por Sean P. Kane y Karl Matthias</a:t>
            </a:r>
            <a:endParaRPr b="1"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Ideal para entender la operación y escalado de aplicaciones contenerizadas en producción.</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9"/>
              </a:rPr>
              <a:t>Docker Up &amp; Running on Amazon</a:t>
            </a:r>
            <a:endParaRPr b="1">
              <a:solidFill>
                <a:schemeClr val="lt2"/>
              </a:solidFill>
              <a:latin typeface="Roboto"/>
              <a:ea typeface="Roboto"/>
              <a:cs typeface="Roboto"/>
              <a:sym typeface="Roboto"/>
            </a:endParaRPr>
          </a:p>
        </p:txBody>
      </p:sp>
      <p:sp>
        <p:nvSpPr>
          <p:cNvPr id="563" name="Google Shape;563;p82"/>
          <p:cNvSpPr txBox="1"/>
          <p:nvPr/>
        </p:nvSpPr>
        <p:spPr>
          <a:xfrm>
            <a:off x="4734275" y="29600"/>
            <a:ext cx="4468500" cy="45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lt2"/>
                </a:solidFill>
                <a:latin typeface="Roboto"/>
                <a:ea typeface="Roboto"/>
                <a:cs typeface="Roboto"/>
                <a:sym typeface="Roboto"/>
              </a:rPr>
              <a:t>Blogs y Artículos</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Docker Blog</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El blog oficial de Docker donde publican regularmente actualizaciones, guías, y estudios de caso que son muy útiles para mantenerse al día con las últimas prácticas y características.</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10"/>
              </a:rPr>
              <a:t>Docker Blog</a:t>
            </a:r>
            <a:br>
              <a:rPr lang="es" sz="800">
                <a:solidFill>
                  <a:schemeClr val="lt2"/>
                </a:solidFill>
                <a:latin typeface="Roboto"/>
                <a:ea typeface="Roboto"/>
                <a:cs typeface="Roboto"/>
                <a:sym typeface="Roboto"/>
              </a:rPr>
            </a:br>
            <a:endParaRPr sz="8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"A Beginner’s Guide to Docker — How to Create a Client/Server Side with Docker-Compose" en freeCodeCamp</a:t>
            </a:r>
            <a:endParaRPr b="1"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Un artículo introductorio que explica cómo configurar un ambiente de desarrollo cliente/servidor usando Docker Compose.</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11"/>
              </a:rPr>
              <a:t>Beginner’s Guide to Docker on freeCodeCamp</a:t>
            </a:r>
            <a:br>
              <a:rPr lang="es" sz="800">
                <a:solidFill>
                  <a:schemeClr val="lt2"/>
                </a:solidFill>
                <a:latin typeface="Roboto"/>
                <a:ea typeface="Roboto"/>
                <a:cs typeface="Roboto"/>
                <a:sym typeface="Roboto"/>
              </a:rPr>
            </a:br>
            <a:endParaRPr sz="800">
              <a:solidFill>
                <a:schemeClr val="lt2"/>
              </a:solidFill>
              <a:latin typeface="Roboto"/>
              <a:ea typeface="Roboto"/>
              <a:cs typeface="Roboto"/>
              <a:sym typeface="Roboto"/>
            </a:endParaRPr>
          </a:p>
          <a:p>
            <a:pPr indent="0" lvl="0" marL="0" rtl="0" algn="l">
              <a:spcBef>
                <a:spcPts val="0"/>
              </a:spcBef>
              <a:spcAft>
                <a:spcPts val="0"/>
              </a:spcAft>
              <a:buNone/>
            </a:pPr>
            <a:r>
              <a:rPr b="1" lang="es" sz="1200">
                <a:solidFill>
                  <a:schemeClr val="lt2"/>
                </a:solidFill>
                <a:latin typeface="Roboto"/>
                <a:ea typeface="Roboto"/>
                <a:cs typeface="Roboto"/>
                <a:sym typeface="Roboto"/>
              </a:rPr>
              <a:t>Comunidades y Foros</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Stack Overflow - Docker Tag</a:t>
            </a:r>
            <a:endParaRPr b="1"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Una comunidad activa donde puedes hacer preguntas específicas y obtener respuestas de profesionales en el área.</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12"/>
              </a:rPr>
              <a:t>Stack Overflow Docker Tag</a:t>
            </a:r>
            <a:br>
              <a:rPr lang="es" sz="800">
                <a:solidFill>
                  <a:schemeClr val="lt2"/>
                </a:solidFill>
                <a:latin typeface="Roboto"/>
                <a:ea typeface="Roboto"/>
                <a:cs typeface="Roboto"/>
                <a:sym typeface="Roboto"/>
              </a:rPr>
            </a:br>
            <a:endParaRPr sz="800">
              <a:solidFill>
                <a:schemeClr val="lt2"/>
              </a:solidFill>
              <a:latin typeface="Roboto"/>
              <a:ea typeface="Roboto"/>
              <a:cs typeface="Roboto"/>
              <a:sym typeface="Roboto"/>
            </a:endParaRPr>
          </a:p>
          <a:p>
            <a:pPr indent="0" lvl="0" marL="0" rtl="0" algn="l">
              <a:spcBef>
                <a:spcPts val="0"/>
              </a:spcBef>
              <a:spcAft>
                <a:spcPts val="0"/>
              </a:spcAft>
              <a:buNone/>
            </a:pPr>
            <a:r>
              <a:rPr b="1" lang="es" sz="800">
                <a:solidFill>
                  <a:schemeClr val="lt2"/>
                </a:solidFill>
                <a:latin typeface="Roboto"/>
                <a:ea typeface="Roboto"/>
                <a:cs typeface="Roboto"/>
                <a:sym typeface="Roboto"/>
              </a:rPr>
              <a:t>Docker Community Forums</a:t>
            </a:r>
            <a:endParaRPr b="1"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Descripción: Los foros de la comunidad Docker son un buen lugar para discutir problemas, características y mejores prácticas con otros usuarios de Docker.</a:t>
            </a:r>
            <a:endParaRPr sz="800">
              <a:solidFill>
                <a:schemeClr val="lt2"/>
              </a:solidFill>
              <a:latin typeface="Roboto"/>
              <a:ea typeface="Roboto"/>
              <a:cs typeface="Roboto"/>
              <a:sym typeface="Roboto"/>
            </a:endParaRPr>
          </a:p>
          <a:p>
            <a:pPr indent="0" lvl="0" marL="0" rtl="0" algn="l">
              <a:spcBef>
                <a:spcPts val="0"/>
              </a:spcBef>
              <a:spcAft>
                <a:spcPts val="0"/>
              </a:spcAft>
              <a:buNone/>
            </a:pPr>
            <a:r>
              <a:rPr lang="es" sz="800">
                <a:solidFill>
                  <a:schemeClr val="lt2"/>
                </a:solidFill>
                <a:latin typeface="Roboto"/>
                <a:ea typeface="Roboto"/>
                <a:cs typeface="Roboto"/>
                <a:sym typeface="Roboto"/>
              </a:rPr>
              <a:t>URL: </a:t>
            </a:r>
            <a:r>
              <a:rPr lang="es" sz="800" u="sng">
                <a:solidFill>
                  <a:schemeClr val="hlink"/>
                </a:solidFill>
                <a:latin typeface="Roboto"/>
                <a:ea typeface="Roboto"/>
                <a:cs typeface="Roboto"/>
                <a:sym typeface="Roboto"/>
                <a:hlinkClick r:id="rId13"/>
              </a:rPr>
              <a:t>Docker Forums</a:t>
            </a:r>
            <a:endParaRPr sz="800">
              <a:solidFill>
                <a:schemeClr val="lt2"/>
              </a:solidFill>
              <a:latin typeface="Roboto"/>
              <a:ea typeface="Roboto"/>
              <a:cs typeface="Roboto"/>
              <a:sym typeface="Roboto"/>
            </a:endParaRPr>
          </a:p>
          <a:p>
            <a:pPr indent="0" lvl="0" marL="0" rtl="0" algn="l">
              <a:spcBef>
                <a:spcPts val="0"/>
              </a:spcBef>
              <a:spcAft>
                <a:spcPts val="0"/>
              </a:spcAft>
              <a:buNone/>
            </a:pPr>
            <a:r>
              <a:t/>
            </a:r>
            <a:endParaRPr sz="800">
              <a:solidFill>
                <a:schemeClr val="lt2"/>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Gracias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5</a:t>
            </a:r>
            <a:r>
              <a:rPr lang="es"/>
              <a:t>.- Instalación </a:t>
            </a:r>
            <a:endParaRPr/>
          </a:p>
        </p:txBody>
      </p:sp>
      <p:sp>
        <p:nvSpPr>
          <p:cNvPr id="121" name="Google Shape;121;p20"/>
          <p:cNvSpPr txBox="1"/>
          <p:nvPr>
            <p:ph idx="1" type="body"/>
          </p:nvPr>
        </p:nvSpPr>
        <p:spPr>
          <a:xfrm>
            <a:off x="226075" y="1465800"/>
            <a:ext cx="2808000" cy="47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800"/>
              <a:t>Linux 2/3</a:t>
            </a:r>
            <a:endParaRPr sz="1800"/>
          </a:p>
        </p:txBody>
      </p:sp>
      <p:pic>
        <p:nvPicPr>
          <p:cNvPr id="122" name="Google Shape;122;p20"/>
          <p:cNvPicPr preferRelativeResize="0"/>
          <p:nvPr/>
        </p:nvPicPr>
        <p:blipFill>
          <a:blip r:embed="rId3">
            <a:alphaModFix/>
          </a:blip>
          <a:stretch>
            <a:fillRect/>
          </a:stretch>
        </p:blipFill>
        <p:spPr>
          <a:xfrm>
            <a:off x="369114" y="1941126"/>
            <a:ext cx="2521927" cy="2785802"/>
          </a:xfrm>
          <a:prstGeom prst="rect">
            <a:avLst/>
          </a:prstGeom>
          <a:noFill/>
          <a:ln>
            <a:noFill/>
          </a:ln>
        </p:spPr>
      </p:pic>
      <p:sp>
        <p:nvSpPr>
          <p:cNvPr id="123" name="Google Shape;123;p20"/>
          <p:cNvSpPr txBox="1"/>
          <p:nvPr/>
        </p:nvSpPr>
        <p:spPr>
          <a:xfrm>
            <a:off x="4056650" y="845700"/>
            <a:ext cx="51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24" name="Google Shape;124;p20"/>
          <p:cNvSpPr txBox="1"/>
          <p:nvPr/>
        </p:nvSpPr>
        <p:spPr>
          <a:xfrm>
            <a:off x="3554525" y="211425"/>
            <a:ext cx="5483700" cy="475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sz="1800">
                <a:solidFill>
                  <a:schemeClr val="lt2"/>
                </a:solidFill>
                <a:latin typeface="Roboto"/>
                <a:ea typeface="Roboto"/>
                <a:cs typeface="Roboto"/>
                <a:sym typeface="Roboto"/>
              </a:rPr>
              <a:t>4) Establecer el repositorio de Docker:</a:t>
            </a:r>
            <a:br>
              <a:rPr lang="es" sz="1800">
                <a:solidFill>
                  <a:schemeClr val="lt2"/>
                </a:solidFill>
                <a:latin typeface="Roboto"/>
                <a:ea typeface="Roboto"/>
                <a:cs typeface="Roboto"/>
                <a:sym typeface="Roboto"/>
              </a:rPr>
            </a:br>
            <a:r>
              <a:rPr lang="es" sz="1800">
                <a:solidFill>
                  <a:schemeClr val="accent1"/>
                </a:solidFill>
                <a:latin typeface="Nunito"/>
                <a:ea typeface="Nunito"/>
                <a:cs typeface="Nunito"/>
                <a:sym typeface="Nunito"/>
              </a:rPr>
              <a:t>echo </a:t>
            </a:r>
            <a:r>
              <a:rPr lang="es" sz="1800">
                <a:solidFill>
                  <a:schemeClr val="accent1"/>
                </a:solidFill>
                <a:latin typeface="Nunito"/>
                <a:ea typeface="Nunito"/>
                <a:cs typeface="Nunito"/>
                <a:sym typeface="Nunito"/>
              </a:rPr>
              <a:t>\</a:t>
            </a:r>
            <a:br>
              <a:rPr lang="es" sz="1800">
                <a:solidFill>
                  <a:schemeClr val="accent1"/>
                </a:solidFill>
                <a:latin typeface="Nunito"/>
                <a:ea typeface="Nunito"/>
                <a:cs typeface="Nunito"/>
                <a:sym typeface="Nunito"/>
              </a:rPr>
            </a:br>
            <a:r>
              <a:rPr lang="es" sz="1800">
                <a:solidFill>
                  <a:schemeClr val="accent1"/>
                </a:solidFill>
                <a:latin typeface="Nunito"/>
                <a:ea typeface="Nunito"/>
                <a:cs typeface="Nunito"/>
                <a:sym typeface="Nunito"/>
              </a:rPr>
              <a:t>"deb [arch=amd64 signed-by=/usr/share/keyrings/docker-archive-keyring.gpg] https://download.docker.com/linux/ubuntu \</a:t>
            </a:r>
            <a:br>
              <a:rPr lang="es" sz="1800">
                <a:solidFill>
                  <a:schemeClr val="accent1"/>
                </a:solidFill>
                <a:latin typeface="Nunito"/>
                <a:ea typeface="Nunito"/>
                <a:cs typeface="Nunito"/>
                <a:sym typeface="Nunito"/>
              </a:rPr>
            </a:br>
            <a:r>
              <a:rPr lang="es" sz="1800">
                <a:solidFill>
                  <a:schemeClr val="accent1"/>
                </a:solidFill>
                <a:latin typeface="Nunito"/>
                <a:ea typeface="Nunito"/>
                <a:cs typeface="Nunito"/>
                <a:sym typeface="Nunito"/>
              </a:rPr>
              <a:t>$(lsb_release -cs) stable" | sudo tee /etc/apt/sources.list.d/docker.list &gt; /dev/null</a:t>
            </a:r>
            <a:endParaRPr sz="1800">
              <a:solidFill>
                <a:schemeClr val="accent1"/>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s" sz="1800">
                <a:solidFill>
                  <a:schemeClr val="lt2"/>
                </a:solidFill>
                <a:latin typeface="Roboto"/>
                <a:ea typeface="Roboto"/>
                <a:cs typeface="Roboto"/>
                <a:sym typeface="Roboto"/>
              </a:rPr>
              <a:t>	5) Instalar Docker Engine:</a:t>
            </a:r>
            <a:br>
              <a:rPr lang="es" sz="1800">
                <a:solidFill>
                  <a:schemeClr val="lt2"/>
                </a:solidFill>
                <a:latin typeface="Roboto"/>
                <a:ea typeface="Roboto"/>
                <a:cs typeface="Roboto"/>
                <a:sym typeface="Roboto"/>
              </a:rPr>
            </a:br>
            <a:r>
              <a:rPr lang="es" sz="1800">
                <a:solidFill>
                  <a:schemeClr val="lt2"/>
                </a:solidFill>
                <a:latin typeface="Roboto"/>
                <a:ea typeface="Roboto"/>
                <a:cs typeface="Roboto"/>
                <a:sym typeface="Roboto"/>
              </a:rPr>
              <a:t>	Actualiza el índice de paquetes de nuevo: </a:t>
            </a:r>
            <a:br>
              <a:rPr lang="es" sz="1800">
                <a:solidFill>
                  <a:schemeClr val="lt2"/>
                </a:solidFill>
                <a:latin typeface="Roboto"/>
                <a:ea typeface="Roboto"/>
                <a:cs typeface="Roboto"/>
                <a:sym typeface="Roboto"/>
              </a:rPr>
            </a:br>
            <a:r>
              <a:rPr lang="es" sz="1800">
                <a:solidFill>
                  <a:schemeClr val="lt2"/>
                </a:solidFill>
                <a:latin typeface="Roboto"/>
                <a:ea typeface="Roboto"/>
                <a:cs typeface="Roboto"/>
                <a:sym typeface="Roboto"/>
              </a:rPr>
              <a:t>	</a:t>
            </a:r>
            <a:r>
              <a:rPr lang="es" sz="1800">
                <a:solidFill>
                  <a:schemeClr val="accent1"/>
                </a:solidFill>
                <a:latin typeface="Nunito"/>
                <a:ea typeface="Nunito"/>
                <a:cs typeface="Nunito"/>
                <a:sym typeface="Nunito"/>
              </a:rPr>
              <a:t>sudo apt-get update</a:t>
            </a:r>
            <a:endParaRPr sz="1800">
              <a:solidFill>
                <a:schemeClr val="lt2"/>
              </a:solidFill>
              <a:latin typeface="Roboto"/>
              <a:ea typeface="Roboto"/>
              <a:cs typeface="Roboto"/>
              <a:sym typeface="Roboto"/>
            </a:endParaRPr>
          </a:p>
          <a:p>
            <a:pPr indent="457200" lvl="0" marL="0" rtl="0" algn="l">
              <a:spcBef>
                <a:spcPts val="0"/>
              </a:spcBef>
              <a:spcAft>
                <a:spcPts val="0"/>
              </a:spcAft>
              <a:buNone/>
            </a:pPr>
            <a:r>
              <a:rPr lang="es" sz="1800">
                <a:solidFill>
                  <a:schemeClr val="lt2"/>
                </a:solidFill>
                <a:latin typeface="Roboto"/>
                <a:ea typeface="Roboto"/>
                <a:cs typeface="Roboto"/>
                <a:sym typeface="Roboto"/>
              </a:rPr>
              <a:t>Instala Docker Engine: </a:t>
            </a:r>
            <a:br>
              <a:rPr lang="es" sz="1800">
                <a:solidFill>
                  <a:schemeClr val="lt2"/>
                </a:solidFill>
                <a:latin typeface="Roboto"/>
                <a:ea typeface="Roboto"/>
                <a:cs typeface="Roboto"/>
                <a:sym typeface="Roboto"/>
              </a:rPr>
            </a:br>
            <a:r>
              <a:rPr lang="es" sz="1800">
                <a:solidFill>
                  <a:schemeClr val="lt2"/>
                </a:solidFill>
                <a:latin typeface="Roboto"/>
                <a:ea typeface="Roboto"/>
                <a:cs typeface="Roboto"/>
                <a:sym typeface="Roboto"/>
              </a:rPr>
              <a:t>	</a:t>
            </a:r>
            <a:r>
              <a:rPr lang="es" sz="1800">
                <a:solidFill>
                  <a:schemeClr val="accent1"/>
                </a:solidFill>
                <a:latin typeface="Nunito"/>
                <a:ea typeface="Nunito"/>
                <a:cs typeface="Nunito"/>
                <a:sym typeface="Nunito"/>
              </a:rPr>
              <a:t>sudo apt-get install docker-ce docker-ce-cli </a:t>
            </a:r>
            <a:br>
              <a:rPr lang="es" sz="1800">
                <a:solidFill>
                  <a:schemeClr val="accent1"/>
                </a:solidFill>
                <a:latin typeface="Nunito"/>
                <a:ea typeface="Nunito"/>
                <a:cs typeface="Nunito"/>
                <a:sym typeface="Nunito"/>
              </a:rPr>
            </a:br>
            <a:r>
              <a:rPr lang="es" sz="1800">
                <a:solidFill>
                  <a:schemeClr val="accent1"/>
                </a:solidFill>
                <a:latin typeface="Nunito"/>
                <a:ea typeface="Nunito"/>
                <a:cs typeface="Nunito"/>
                <a:sym typeface="Nunito"/>
              </a:rPr>
              <a:t>	containerd.io</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5</a:t>
            </a:r>
            <a:r>
              <a:rPr lang="es"/>
              <a:t>.- Instalación </a:t>
            </a:r>
            <a:endParaRPr/>
          </a:p>
        </p:txBody>
      </p:sp>
      <p:sp>
        <p:nvSpPr>
          <p:cNvPr id="130" name="Google Shape;130;p21"/>
          <p:cNvSpPr txBox="1"/>
          <p:nvPr>
            <p:ph idx="1" type="body"/>
          </p:nvPr>
        </p:nvSpPr>
        <p:spPr>
          <a:xfrm>
            <a:off x="226075" y="1465800"/>
            <a:ext cx="2808000" cy="47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800"/>
              <a:t>Linux 3/3</a:t>
            </a:r>
            <a:endParaRPr sz="1800"/>
          </a:p>
        </p:txBody>
      </p:sp>
      <p:pic>
        <p:nvPicPr>
          <p:cNvPr id="131" name="Google Shape;131;p21"/>
          <p:cNvPicPr preferRelativeResize="0"/>
          <p:nvPr/>
        </p:nvPicPr>
        <p:blipFill>
          <a:blip r:embed="rId3">
            <a:alphaModFix/>
          </a:blip>
          <a:stretch>
            <a:fillRect/>
          </a:stretch>
        </p:blipFill>
        <p:spPr>
          <a:xfrm>
            <a:off x="369114" y="1941126"/>
            <a:ext cx="2521927" cy="2785802"/>
          </a:xfrm>
          <a:prstGeom prst="rect">
            <a:avLst/>
          </a:prstGeom>
          <a:noFill/>
          <a:ln>
            <a:noFill/>
          </a:ln>
        </p:spPr>
      </p:pic>
      <p:sp>
        <p:nvSpPr>
          <p:cNvPr id="132" name="Google Shape;132;p21"/>
          <p:cNvSpPr txBox="1"/>
          <p:nvPr/>
        </p:nvSpPr>
        <p:spPr>
          <a:xfrm>
            <a:off x="4056650" y="845700"/>
            <a:ext cx="51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33" name="Google Shape;133;p21"/>
          <p:cNvSpPr txBox="1"/>
          <p:nvPr/>
        </p:nvSpPr>
        <p:spPr>
          <a:xfrm>
            <a:off x="3554525" y="211425"/>
            <a:ext cx="5483700" cy="475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sz="1800">
                <a:solidFill>
                  <a:schemeClr val="lt2"/>
                </a:solidFill>
                <a:latin typeface="Roboto"/>
                <a:ea typeface="Roboto"/>
                <a:cs typeface="Roboto"/>
                <a:sym typeface="Roboto"/>
              </a:rPr>
              <a:t>6</a:t>
            </a:r>
            <a:r>
              <a:rPr lang="es" sz="1800">
                <a:solidFill>
                  <a:schemeClr val="lt2"/>
                </a:solidFill>
                <a:latin typeface="Roboto"/>
                <a:ea typeface="Roboto"/>
                <a:cs typeface="Roboto"/>
                <a:sym typeface="Roboto"/>
              </a:rPr>
              <a:t>) </a:t>
            </a:r>
            <a:r>
              <a:rPr lang="es" sz="1800">
                <a:solidFill>
                  <a:schemeClr val="lt2"/>
                </a:solidFill>
                <a:latin typeface="Roboto"/>
                <a:ea typeface="Roboto"/>
                <a:cs typeface="Roboto"/>
                <a:sym typeface="Roboto"/>
              </a:rPr>
              <a:t>Verificar la instalación: Ejecuta </a:t>
            </a:r>
            <a:br>
              <a:rPr lang="es" sz="1800">
                <a:solidFill>
                  <a:schemeClr val="lt2"/>
                </a:solidFill>
                <a:latin typeface="Roboto"/>
                <a:ea typeface="Roboto"/>
                <a:cs typeface="Roboto"/>
                <a:sym typeface="Roboto"/>
              </a:rPr>
            </a:br>
            <a:r>
              <a:rPr lang="es" sz="1800">
                <a:solidFill>
                  <a:schemeClr val="accent1"/>
                </a:solidFill>
                <a:latin typeface="Nunito"/>
                <a:ea typeface="Nunito"/>
                <a:cs typeface="Nunito"/>
                <a:sym typeface="Nunito"/>
              </a:rPr>
              <a:t>sudo docker run hello-world</a:t>
            </a:r>
            <a:br>
              <a:rPr lang="es" sz="1800">
                <a:solidFill>
                  <a:schemeClr val="lt2"/>
                </a:solidFill>
                <a:latin typeface="Roboto"/>
                <a:ea typeface="Roboto"/>
                <a:cs typeface="Roboto"/>
                <a:sym typeface="Roboto"/>
              </a:rPr>
            </a:br>
            <a:r>
              <a:rPr lang="es" sz="1800">
                <a:solidFill>
                  <a:schemeClr val="lt2"/>
                </a:solidFill>
                <a:latin typeface="Roboto"/>
                <a:ea typeface="Roboto"/>
                <a:cs typeface="Roboto"/>
                <a:sym typeface="Roboto"/>
              </a:rPr>
              <a:t> para comprobar que Docker se haya instalado correctamente y esté funcionando.</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a:p>
            <a:pPr indent="0" lvl="0" marL="0" rtl="0" algn="l">
              <a:spcBef>
                <a:spcPts val="0"/>
              </a:spcBef>
              <a:spcAft>
                <a:spcPts val="0"/>
              </a:spcAft>
              <a:buNone/>
            </a:pPr>
            <a:r>
              <a:t/>
            </a:r>
            <a:endParaRPr sz="1800">
              <a:solidFill>
                <a:schemeClr val="lt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